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301" r:id="rId2"/>
    <p:sldId id="257" r:id="rId3"/>
    <p:sldId id="327" r:id="rId4"/>
    <p:sldId id="335" r:id="rId5"/>
    <p:sldId id="336" r:id="rId6"/>
    <p:sldId id="337" r:id="rId7"/>
    <p:sldId id="303" r:id="rId8"/>
    <p:sldId id="326" r:id="rId9"/>
    <p:sldId id="306" r:id="rId10"/>
    <p:sldId id="307" r:id="rId11"/>
    <p:sldId id="329" r:id="rId12"/>
    <p:sldId id="310" r:id="rId13"/>
    <p:sldId id="308" r:id="rId14"/>
    <p:sldId id="309" r:id="rId15"/>
    <p:sldId id="311" r:id="rId16"/>
    <p:sldId id="294" r:id="rId17"/>
    <p:sldId id="331" r:id="rId18"/>
    <p:sldId id="334" r:id="rId19"/>
    <p:sldId id="312" r:id="rId20"/>
    <p:sldId id="316" r:id="rId21"/>
    <p:sldId id="317" r:id="rId22"/>
    <p:sldId id="313" r:id="rId23"/>
    <p:sldId id="330" r:id="rId24"/>
    <p:sldId id="333" r:id="rId25"/>
    <p:sldId id="324" r:id="rId26"/>
    <p:sldId id="319" r:id="rId27"/>
    <p:sldId id="332" r:id="rId28"/>
    <p:sldId id="338" r:id="rId29"/>
    <p:sldId id="321" r:id="rId30"/>
    <p:sldId id="339" r:id="rId31"/>
  </p:sldIdLst>
  <p:sldSz cx="12192000" cy="6858000"/>
  <p:notesSz cx="6794500" cy="9931400"/>
  <p:defaultTextStyle>
    <a:defPPr>
      <a:defRPr lang="en-GB"/>
    </a:defPPr>
    <a:lvl1pPr algn="ctr" rtl="0" fontAlgn="base">
      <a:spcBef>
        <a:spcPct val="0"/>
      </a:spcBef>
      <a:spcAft>
        <a:spcPct val="0"/>
      </a:spcAft>
      <a:defRPr sz="2400" kern="1200">
        <a:solidFill>
          <a:schemeClr val="tx1"/>
        </a:solidFill>
        <a:latin typeface="Verdana" pitchFamily="34" charset="0"/>
        <a:ea typeface="+mn-ea"/>
        <a:cs typeface="+mn-cs"/>
      </a:defRPr>
    </a:lvl1pPr>
    <a:lvl2pPr marL="457200" algn="ctr" rtl="0" fontAlgn="base">
      <a:spcBef>
        <a:spcPct val="0"/>
      </a:spcBef>
      <a:spcAft>
        <a:spcPct val="0"/>
      </a:spcAft>
      <a:defRPr sz="2400" kern="1200">
        <a:solidFill>
          <a:schemeClr val="tx1"/>
        </a:solidFill>
        <a:latin typeface="Verdana" pitchFamily="34" charset="0"/>
        <a:ea typeface="+mn-ea"/>
        <a:cs typeface="+mn-cs"/>
      </a:defRPr>
    </a:lvl2pPr>
    <a:lvl3pPr marL="914400" algn="ctr" rtl="0" fontAlgn="base">
      <a:spcBef>
        <a:spcPct val="0"/>
      </a:spcBef>
      <a:spcAft>
        <a:spcPct val="0"/>
      </a:spcAft>
      <a:defRPr sz="2400" kern="1200">
        <a:solidFill>
          <a:schemeClr val="tx1"/>
        </a:solidFill>
        <a:latin typeface="Verdana" pitchFamily="34" charset="0"/>
        <a:ea typeface="+mn-ea"/>
        <a:cs typeface="+mn-cs"/>
      </a:defRPr>
    </a:lvl3pPr>
    <a:lvl4pPr marL="1371600" algn="ctr" rtl="0" fontAlgn="base">
      <a:spcBef>
        <a:spcPct val="0"/>
      </a:spcBef>
      <a:spcAft>
        <a:spcPct val="0"/>
      </a:spcAft>
      <a:defRPr sz="2400" kern="1200">
        <a:solidFill>
          <a:schemeClr val="tx1"/>
        </a:solidFill>
        <a:latin typeface="Verdana" pitchFamily="34" charset="0"/>
        <a:ea typeface="+mn-ea"/>
        <a:cs typeface="+mn-cs"/>
      </a:defRPr>
    </a:lvl4pPr>
    <a:lvl5pPr marL="1828800" algn="ctr" rtl="0" fontAlgn="base">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64"/>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78989" autoAdjust="0"/>
  </p:normalViewPr>
  <p:slideViewPr>
    <p:cSldViewPr>
      <p:cViewPr varScale="1">
        <p:scale>
          <a:sx n="89" d="100"/>
          <a:sy n="89" d="100"/>
        </p:scale>
        <p:origin x="1314" y="78"/>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3" d="100"/>
          <a:sy n="73" d="100"/>
        </p:scale>
        <p:origin x="-2196" y="-114"/>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3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925224304579186"/>
          <c:y val="2.890546169077984E-2"/>
          <c:w val="0.66402308268429944"/>
          <c:h val="0.94700665356690361"/>
        </c:manualLayout>
      </c:layout>
      <c:barChart>
        <c:barDir val="bar"/>
        <c:grouping val="clustered"/>
        <c:varyColors val="0"/>
        <c:ser>
          <c:idx val="0"/>
          <c:order val="0"/>
          <c:tx>
            <c:strRef>
              <c:f>Sheet1!$B$1</c:f>
              <c:strCache>
                <c:ptCount val="1"/>
                <c:pt idx="0">
                  <c:v>Column1</c:v>
                </c:pt>
              </c:strCache>
            </c:strRef>
          </c:tx>
          <c:spPr>
            <a:solidFill>
              <a:srgbClr val="CC0066"/>
            </a:solidFill>
            <a:ln w="12700">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Sheet1!$A$2:$A$7</c:f>
              <c:strCache>
                <c:ptCount val="6"/>
                <c:pt idx="0">
                  <c:v>Handling, lifting or carrying</c:v>
                </c:pt>
                <c:pt idx="1">
                  <c:v>Slip, trip or fall on same level</c:v>
                </c:pt>
                <c:pt idx="2">
                  <c:v>Hit by moving or falling object</c:v>
                </c:pt>
                <c:pt idx="3">
                  <c:v>Physical assault by a person</c:v>
                </c:pt>
                <c:pt idx="4">
                  <c:v>Contact with moving machinery</c:v>
                </c:pt>
                <c:pt idx="5">
                  <c:v>Fall from a height</c:v>
                </c:pt>
              </c:strCache>
            </c:strRef>
          </c:cat>
          <c:val>
            <c:numRef>
              <c:f>Sheet1!$B$2:$B$7</c:f>
              <c:numCache>
                <c:formatCode>0.0%</c:formatCode>
                <c:ptCount val="6"/>
                <c:pt idx="0">
                  <c:v>0.19600000000000001</c:v>
                </c:pt>
                <c:pt idx="1">
                  <c:v>0.19</c:v>
                </c:pt>
                <c:pt idx="2">
                  <c:v>9.5000000000000001E-2</c:v>
                </c:pt>
                <c:pt idx="3">
                  <c:v>7.8E-2</c:v>
                </c:pt>
                <c:pt idx="4">
                  <c:v>7.0000000000000007E-2</c:v>
                </c:pt>
                <c:pt idx="5">
                  <c:v>0.06</c:v>
                </c:pt>
              </c:numCache>
            </c:numRef>
          </c:val>
          <c:extLst>
            <c:ext xmlns:c16="http://schemas.microsoft.com/office/drawing/2014/chart" uri="{C3380CC4-5D6E-409C-BE32-E72D297353CC}">
              <c16:uniqueId val="{00000000-E9A3-4885-AB40-864518C42E7E}"/>
            </c:ext>
          </c:extLst>
        </c:ser>
        <c:dLbls>
          <c:dLblPos val="inEnd"/>
          <c:showLegendKey val="0"/>
          <c:showVal val="1"/>
          <c:showCatName val="0"/>
          <c:showSerName val="0"/>
          <c:showPercent val="0"/>
          <c:showBubbleSize val="0"/>
        </c:dLbls>
        <c:gapWidth val="247"/>
        <c:axId val="640762280"/>
        <c:axId val="640762608"/>
      </c:barChart>
      <c:valAx>
        <c:axId val="640762608"/>
        <c:scaling>
          <c:orientation val="minMax"/>
          <c:max val="0.21000000000000002"/>
          <c:min val="0"/>
        </c:scaling>
        <c:delete val="1"/>
        <c:axPos val="b"/>
        <c:majorGridlines>
          <c:spPr>
            <a:ln w="9525" cap="flat" cmpd="sng" algn="ctr">
              <a:solidFill>
                <a:schemeClr val="dk1">
                  <a:lumMod val="15000"/>
                  <a:lumOff val="85000"/>
                </a:schemeClr>
              </a:solidFill>
              <a:round/>
            </a:ln>
            <a:effectLst/>
          </c:spPr>
        </c:majorGridlines>
        <c:numFmt formatCode="0.0%" sourceLinked="1"/>
        <c:majorTickMark val="none"/>
        <c:minorTickMark val="none"/>
        <c:tickLblPos val="nextTo"/>
        <c:crossAx val="640762280"/>
        <c:crosses val="max"/>
        <c:crossBetween val="between"/>
      </c:valAx>
      <c:catAx>
        <c:axId val="640762280"/>
        <c:scaling>
          <c:orientation val="maxMin"/>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1" i="0" u="none" strike="noStrike" kern="1200" cap="none" spc="0" normalizeH="0" baseline="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40762608"/>
        <c:crosses val="autoZero"/>
        <c:auto val="1"/>
        <c:lblAlgn val="ctr"/>
        <c:lblOffset val="100"/>
        <c:noMultiLvlLbl val="0"/>
      </c:cat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r>
              <a:rPr lang="en-US" sz="1500"/>
              <a:t>New and long-standing cases of work-related ill health (2019/20)</a:t>
            </a:r>
          </a:p>
        </c:rich>
      </c:tx>
      <c:overlay val="0"/>
      <c:spPr>
        <a:noFill/>
        <a:ln>
          <a:noFill/>
        </a:ln>
        <a:effectLst/>
      </c:spPr>
      <c:txPr>
        <a:bodyPr rot="0" spcFirstLastPara="1" vertOverflow="ellipsis" vert="horz" wrap="square" anchor="ctr" anchorCtr="1"/>
        <a:lstStyle/>
        <a:p>
          <a:pPr>
            <a:defRPr sz="15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0236588260862296"/>
          <c:y val="0.25830739907511557"/>
          <c:w val="0.79147700486483774"/>
          <c:h val="0.73965410573678292"/>
        </c:manualLayout>
      </c:layout>
      <c:doughnutChart>
        <c:varyColors val="1"/>
        <c:ser>
          <c:idx val="0"/>
          <c:order val="0"/>
          <c:tx>
            <c:strRef>
              <c:f>Sheet1!$B$1</c:f>
              <c:strCache>
                <c:ptCount val="1"/>
                <c:pt idx="0">
                  <c:v>New and long-standing cases of work-related ill health (2019/20)</c:v>
                </c:pt>
              </c:strCache>
            </c:strRef>
          </c:tx>
          <c:dPt>
            <c:idx val="0"/>
            <c:bubble3D val="0"/>
            <c:spPr>
              <a:solidFill>
                <a:srgbClr val="E56587"/>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D81C-4C5E-821E-0B1C5BA746E3}"/>
              </c:ext>
            </c:extLst>
          </c:dPt>
          <c:dPt>
            <c:idx val="1"/>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D81C-4C5E-821E-0B1C5BA746E3}"/>
              </c:ext>
            </c:extLst>
          </c:dPt>
          <c:dPt>
            <c:idx val="2"/>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D81C-4C5E-821E-0B1C5BA746E3}"/>
              </c:ext>
            </c:extLst>
          </c:dPt>
          <c:dLbls>
            <c:dLbl>
              <c:idx val="0"/>
              <c:layout>
                <c:manualLayout>
                  <c:x val="9.0547301580414949E-2"/>
                  <c:y val="-2.7747794267713705E-2"/>
                </c:manualLayout>
              </c:layout>
              <c:showLegendKey val="0"/>
              <c:showVal val="0"/>
              <c:showCatName val="1"/>
              <c:showSerName val="0"/>
              <c:showPercent val="1"/>
              <c:showBubbleSize val="0"/>
              <c:extLst>
                <c:ext xmlns:c15="http://schemas.microsoft.com/office/drawing/2012/chart" uri="{CE6537A1-D6FC-4f65-9D91-7224C49458BB}">
                  <c15:layout>
                    <c:manualLayout>
                      <c:w val="0.32319634681230019"/>
                      <c:h val="0.20495486191502296"/>
                    </c:manualLayout>
                  </c15:layout>
                </c:ext>
                <c:ext xmlns:c16="http://schemas.microsoft.com/office/drawing/2014/chart" uri="{C3380CC4-5D6E-409C-BE32-E72D297353CC}">
                  <c16:uniqueId val="{00000001-D81C-4C5E-821E-0B1C5BA746E3}"/>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3265392781316349"/>
                      <c:h val="0.23342342342342343"/>
                    </c:manualLayout>
                  </c15:layout>
                </c:ext>
                <c:ext xmlns:c16="http://schemas.microsoft.com/office/drawing/2014/chart" uri="{C3380CC4-5D6E-409C-BE32-E72D297353CC}">
                  <c16:uniqueId val="{00000003-D81C-4C5E-821E-0B1C5BA746E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000" b="1"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Musculoskeletal disorders</c:v>
                </c:pt>
                <c:pt idx="1">
                  <c:v>Stress, depression, anxiety</c:v>
                </c:pt>
                <c:pt idx="2">
                  <c:v>Other type of illness</c:v>
                </c:pt>
              </c:strCache>
            </c:strRef>
          </c:cat>
          <c:val>
            <c:numRef>
              <c:f>Sheet1!$B$2:$B$4</c:f>
              <c:numCache>
                <c:formatCode>0%</c:formatCode>
                <c:ptCount val="3"/>
                <c:pt idx="0">
                  <c:v>0.3</c:v>
                </c:pt>
                <c:pt idx="1">
                  <c:v>0.51</c:v>
                </c:pt>
                <c:pt idx="2">
                  <c:v>0.19</c:v>
                </c:pt>
              </c:numCache>
            </c:numRef>
          </c:val>
          <c:extLst>
            <c:ext xmlns:c16="http://schemas.microsoft.com/office/drawing/2014/chart" uri="{C3380CC4-5D6E-409C-BE32-E72D297353CC}">
              <c16:uniqueId val="{00000006-D81C-4C5E-821E-0B1C5BA746E3}"/>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r>
              <a:rPr lang="en-US" sz="1500" dirty="0"/>
              <a:t>Working days lost by type of ill health (2019/20)</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0236588260862296"/>
          <c:y val="0.25830739907511557"/>
          <c:w val="0.79147700486483774"/>
          <c:h val="0.73965410573678292"/>
        </c:manualLayout>
      </c:layout>
      <c:doughnutChart>
        <c:varyColors val="1"/>
        <c:ser>
          <c:idx val="0"/>
          <c:order val="0"/>
          <c:tx>
            <c:strRef>
              <c:f>Sheet1!$B$1</c:f>
              <c:strCache>
                <c:ptCount val="1"/>
                <c:pt idx="0">
                  <c:v>Working days lost by type of ill health (2019/20)</c:v>
                </c:pt>
              </c:strCache>
            </c:strRef>
          </c:tx>
          <c:dPt>
            <c:idx val="0"/>
            <c:bubble3D val="0"/>
            <c:spPr>
              <a:solidFill>
                <a:srgbClr val="E56587"/>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7B4-4637-9A09-2464135CD179}"/>
              </c:ext>
            </c:extLst>
          </c:dPt>
          <c:dPt>
            <c:idx val="1"/>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7B4-4637-9A09-2464135CD179}"/>
              </c:ext>
            </c:extLst>
          </c:dPt>
          <c:dPt>
            <c:idx val="2"/>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7B4-4637-9A09-2464135CD179}"/>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7B4-4637-9A09-2464135CD179}"/>
              </c:ext>
            </c:extLst>
          </c:dPt>
          <c:dPt>
            <c:idx val="4"/>
            <c:bubble3D val="0"/>
            <c:spPr>
              <a:solidFill>
                <a:schemeClr val="accent5">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F7B4-4637-9A09-2464135CD179}"/>
              </c:ext>
            </c:extLst>
          </c:dPt>
          <c:dLbls>
            <c:dLbl>
              <c:idx val="0"/>
              <c:layout>
                <c:manualLayout>
                  <c:x val="0.12526534998858327"/>
                  <c:y val="-1.012659144772525E-2"/>
                </c:manualLayout>
              </c:layout>
              <c:showLegendKey val="0"/>
              <c:showVal val="0"/>
              <c:showCatName val="1"/>
              <c:showSerName val="0"/>
              <c:showPercent val="1"/>
              <c:showBubbleSize val="0"/>
              <c:extLst>
                <c:ext xmlns:c15="http://schemas.microsoft.com/office/drawing/2012/chart" uri="{CE6537A1-D6FC-4f65-9D91-7224C49458BB}">
                  <c15:layout>
                    <c:manualLayout>
                      <c:w val="0.29921418460528232"/>
                      <c:h val="0.21317024052797309"/>
                    </c:manualLayout>
                  </c15:layout>
                </c:ext>
                <c:ext xmlns:c16="http://schemas.microsoft.com/office/drawing/2014/chart" uri="{C3380CC4-5D6E-409C-BE32-E72D297353CC}">
                  <c16:uniqueId val="{00000001-F7B4-4637-9A09-2464135CD179}"/>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6662420382165603"/>
                      <c:h val="0.23342342342342343"/>
                    </c:manualLayout>
                  </c15:layout>
                </c:ext>
                <c:ext xmlns:c16="http://schemas.microsoft.com/office/drawing/2014/chart" uri="{C3380CC4-5D6E-409C-BE32-E72D297353CC}">
                  <c16:uniqueId val="{00000003-F7B4-4637-9A09-2464135CD179}"/>
                </c:ext>
              </c:extLst>
            </c:dLbl>
            <c:dLbl>
              <c:idx val="2"/>
              <c:layout>
                <c:manualLayout>
                  <c:x val="-0.10615704011425428"/>
                  <c:y val="-2.0707048226182693E-2"/>
                </c:manualLayout>
              </c:layout>
              <c:showLegendKey val="0"/>
              <c:showVal val="0"/>
              <c:showCatName val="1"/>
              <c:showSerName val="0"/>
              <c:showPercent val="1"/>
              <c:showBubbleSize val="0"/>
              <c:extLst>
                <c:ext xmlns:c15="http://schemas.microsoft.com/office/drawing/2012/chart" uri="{CE6537A1-D6FC-4f65-9D91-7224C49458BB}">
                  <c15:layout>
                    <c:manualLayout>
                      <c:w val="0.22859903811577487"/>
                      <c:h val="0.20101833598006705"/>
                    </c:manualLayout>
                  </c15:layout>
                </c:ext>
                <c:ext xmlns:c16="http://schemas.microsoft.com/office/drawing/2014/chart" uri="{C3380CC4-5D6E-409C-BE32-E72D297353CC}">
                  <c16:uniqueId val="{00000005-F7B4-4637-9A09-2464135CD179}"/>
                </c:ext>
              </c:extLst>
            </c:dLbl>
            <c:dLbl>
              <c:idx val="3"/>
              <c:layout>
                <c:manualLayout>
                  <c:x val="-2.5477707006369466E-2"/>
                  <c:y val="-3.603603603603603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7B4-4637-9A09-2464135CD179}"/>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000" b="1"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Musculosketal disorders</c:v>
                </c:pt>
                <c:pt idx="1">
                  <c:v>Stress, depression, anxiety</c:v>
                </c:pt>
                <c:pt idx="2">
                  <c:v>Other type of illness</c:v>
                </c:pt>
              </c:strCache>
            </c:strRef>
          </c:cat>
          <c:val>
            <c:numRef>
              <c:f>Sheet1!$B$2:$B$4</c:f>
              <c:numCache>
                <c:formatCode>0%</c:formatCode>
                <c:ptCount val="3"/>
                <c:pt idx="0">
                  <c:v>0.27</c:v>
                </c:pt>
                <c:pt idx="1">
                  <c:v>0.55000000000000004</c:v>
                </c:pt>
                <c:pt idx="2">
                  <c:v>0.18</c:v>
                </c:pt>
              </c:numCache>
            </c:numRef>
          </c:val>
          <c:extLst>
            <c:ext xmlns:c16="http://schemas.microsoft.com/office/drawing/2014/chart" uri="{C3380CC4-5D6E-409C-BE32-E72D297353CC}">
              <c16:uniqueId val="{0000000A-F7B4-4637-9A09-2464135CD179}"/>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r>
              <a:rPr lang="en-US"/>
              <a:t>Musculoskeletal disorders by affected area (2019/20)</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0236588260862296"/>
          <c:y val="0.25830739907511557"/>
          <c:w val="0.79147700486483774"/>
          <c:h val="0.73965410573678292"/>
        </c:manualLayout>
      </c:layout>
      <c:doughnutChart>
        <c:varyColors val="1"/>
        <c:ser>
          <c:idx val="0"/>
          <c:order val="0"/>
          <c:tx>
            <c:strRef>
              <c:f>Sheet1!$B$1</c:f>
              <c:strCache>
                <c:ptCount val="1"/>
                <c:pt idx="0">
                  <c:v>Musculoskeletal disorders by affected area (2018/19)</c:v>
                </c:pt>
              </c:strCache>
            </c:strRef>
          </c:tx>
          <c:dPt>
            <c:idx val="0"/>
            <c:bubble3D val="0"/>
            <c:spPr>
              <a:solidFill>
                <a:srgbClr val="E56587"/>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995-461C-AC16-405219958AAF}"/>
              </c:ext>
            </c:extLst>
          </c:dPt>
          <c:dPt>
            <c:idx val="1"/>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995-461C-AC16-405219958AAF}"/>
              </c:ext>
            </c:extLst>
          </c:dPt>
          <c:dPt>
            <c:idx val="2"/>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995-461C-AC16-405219958AAF}"/>
              </c:ext>
            </c:extLst>
          </c:dPt>
          <c:dLbls>
            <c:dLbl>
              <c:idx val="0"/>
              <c:layout>
                <c:manualLayout>
                  <c:x val="9.0719611306842404E-2"/>
                  <c:y val="-1.3513571747101355E-2"/>
                </c:manualLayout>
              </c:layout>
              <c:showLegendKey val="0"/>
              <c:showVal val="0"/>
              <c:showCatName val="1"/>
              <c:showSerName val="0"/>
              <c:showPercent val="1"/>
              <c:showBubbleSize val="0"/>
              <c:extLst>
                <c:ext xmlns:c15="http://schemas.microsoft.com/office/drawing/2012/chart" uri="{CE6537A1-D6FC-4f65-9D91-7224C49458BB}">
                  <c15:layout>
                    <c:manualLayout>
                      <c:w val="0.1624369322948791"/>
                      <c:h val="0.12346835200129279"/>
                    </c:manualLayout>
                  </c15:layout>
                </c:ext>
                <c:ext xmlns:c16="http://schemas.microsoft.com/office/drawing/2014/chart" uri="{C3380CC4-5D6E-409C-BE32-E72D297353CC}">
                  <c16:uniqueId val="{00000001-B995-461C-AC16-405219958AAF}"/>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7426741856268838"/>
                      <c:h val="0.11798158790437424"/>
                    </c:manualLayout>
                  </c15:layout>
                </c:ext>
                <c:ext xmlns:c16="http://schemas.microsoft.com/office/drawing/2014/chart" uri="{C3380CC4-5D6E-409C-BE32-E72D297353CC}">
                  <c16:uniqueId val="{00000003-B995-461C-AC16-405219958AAF}"/>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000" b="1"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Back</c:v>
                </c:pt>
                <c:pt idx="1">
                  <c:v>Upper limbs or neck</c:v>
                </c:pt>
                <c:pt idx="2">
                  <c:v>Lower limbs</c:v>
                </c:pt>
              </c:strCache>
            </c:strRef>
          </c:cat>
          <c:val>
            <c:numRef>
              <c:f>Sheet1!$B$2:$B$4</c:f>
              <c:numCache>
                <c:formatCode>0%</c:formatCode>
                <c:ptCount val="3"/>
                <c:pt idx="0">
                  <c:v>0.37</c:v>
                </c:pt>
                <c:pt idx="1">
                  <c:v>0.44</c:v>
                </c:pt>
                <c:pt idx="2">
                  <c:v>0.19</c:v>
                </c:pt>
              </c:numCache>
            </c:numRef>
          </c:val>
          <c:extLst>
            <c:ext xmlns:c16="http://schemas.microsoft.com/office/drawing/2014/chart" uri="{C3380CC4-5D6E-409C-BE32-E72D297353CC}">
              <c16:uniqueId val="{00000006-B995-461C-AC16-405219958AAF}"/>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r>
              <a:rPr lang="en-US"/>
              <a:t>Cause of work-related Musculoskeletal disorders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0236588260862296"/>
          <c:y val="0.25830739907511557"/>
          <c:w val="0.79147700486483774"/>
          <c:h val="0.73965410573678292"/>
        </c:manualLayout>
      </c:layout>
      <c:doughnutChart>
        <c:varyColors val="1"/>
        <c:ser>
          <c:idx val="0"/>
          <c:order val="0"/>
          <c:tx>
            <c:strRef>
              <c:f>Sheet1!$B$1</c:f>
              <c:strCache>
                <c:ptCount val="1"/>
                <c:pt idx="0">
                  <c:v>Cause of Work-Related musculosketal disorders</c:v>
                </c:pt>
              </c:strCache>
            </c:strRef>
          </c:tx>
          <c:dPt>
            <c:idx val="0"/>
            <c:bubble3D val="0"/>
            <c:spPr>
              <a:solidFill>
                <a:srgbClr val="E56587"/>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A4C-43B7-8457-7A800B472DF1}"/>
              </c:ext>
            </c:extLst>
          </c:dPt>
          <c:dPt>
            <c:idx val="1"/>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A4C-43B7-8457-7A800B472DF1}"/>
              </c:ext>
            </c:extLst>
          </c:dPt>
          <c:dPt>
            <c:idx val="2"/>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A4C-43B7-8457-7A800B472DF1}"/>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AA4C-43B7-8457-7A800B472DF1}"/>
              </c:ext>
            </c:extLst>
          </c:dPt>
          <c:dPt>
            <c:idx val="4"/>
            <c:bubble3D val="0"/>
            <c:spPr>
              <a:solidFill>
                <a:schemeClr val="accent5">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AA4C-43B7-8457-7A800B472DF1}"/>
              </c:ext>
            </c:extLst>
          </c:dPt>
          <c:dLbls>
            <c:dLbl>
              <c:idx val="0"/>
              <c:layout>
                <c:manualLayout>
                  <c:x val="8.2515071211401253E-2"/>
                  <c:y val="-6.4135550595388387E-3"/>
                </c:manualLayout>
              </c:layout>
              <c:showLegendKey val="0"/>
              <c:showVal val="0"/>
              <c:showCatName val="1"/>
              <c:showSerName val="0"/>
              <c:showPercent val="1"/>
              <c:showBubbleSize val="0"/>
              <c:extLst>
                <c:ext xmlns:c15="http://schemas.microsoft.com/office/drawing/2012/chart" uri="{CE6537A1-D6FC-4f65-9D91-7224C49458BB}">
                  <c15:layout>
                    <c:manualLayout>
                      <c:w val="0.19473155294180519"/>
                      <c:h val="0.12703411742129661"/>
                    </c:manualLayout>
                  </c15:layout>
                </c:ext>
                <c:ext xmlns:c16="http://schemas.microsoft.com/office/drawing/2014/chart" uri="{C3380CC4-5D6E-409C-BE32-E72D297353CC}">
                  <c16:uniqueId val="{00000001-AA4C-43B7-8457-7A800B472DF1}"/>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3113109891756808"/>
                      <c:h val="0.12703411742129661"/>
                    </c:manualLayout>
                  </c15:layout>
                </c:ext>
                <c:ext xmlns:c16="http://schemas.microsoft.com/office/drawing/2014/chart" uri="{C3380CC4-5D6E-409C-BE32-E72D297353CC}">
                  <c16:uniqueId val="{00000003-AA4C-43B7-8457-7A800B472DF1}"/>
                </c:ext>
              </c:extLst>
            </c:dLbl>
            <c:dLbl>
              <c:idx val="2"/>
              <c:layout>
                <c:manualLayout>
                  <c:x val="-8.4025154894527665E-2"/>
                  <c:y val="-2.8555034289119385E-2"/>
                </c:manualLayout>
              </c:layout>
              <c:showLegendKey val="0"/>
              <c:showVal val="0"/>
              <c:showCatName val="1"/>
              <c:showSerName val="0"/>
              <c:showPercent val="1"/>
              <c:showBubbleSize val="0"/>
              <c:extLst>
                <c:ext xmlns:c15="http://schemas.microsoft.com/office/drawing/2012/chart" uri="{CE6537A1-D6FC-4f65-9D91-7224C49458BB}">
                  <c15:layout>
                    <c:manualLayout>
                      <c:w val="0.29056830869000994"/>
                      <c:h val="0.14684201755360515"/>
                    </c:manualLayout>
                  </c15:layout>
                </c:ext>
                <c:ext xmlns:c16="http://schemas.microsoft.com/office/drawing/2014/chart" uri="{C3380CC4-5D6E-409C-BE32-E72D297353CC}">
                  <c16:uniqueId val="{00000005-AA4C-43B7-8457-7A800B472DF1}"/>
                </c:ext>
              </c:extLst>
            </c:dLbl>
            <c:dLbl>
              <c:idx val="3"/>
              <c:layout>
                <c:manualLayout>
                  <c:x val="-2.5477707006369466E-2"/>
                  <c:y val="-3.603603603603603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A4C-43B7-8457-7A800B472DF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000" b="1"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4"/>
                <c:pt idx="0">
                  <c:v>Manual Handling</c:v>
                </c:pt>
                <c:pt idx="1">
                  <c:v>Awkward/Tiring position</c:v>
                </c:pt>
                <c:pt idx="2">
                  <c:v>Keyboard/Repetitive action</c:v>
                </c:pt>
                <c:pt idx="3">
                  <c:v>Other</c:v>
                </c:pt>
              </c:strCache>
            </c:strRef>
          </c:cat>
          <c:val>
            <c:numRef>
              <c:f>Sheet1!$B$2:$B$6</c:f>
              <c:numCache>
                <c:formatCode>0%</c:formatCode>
                <c:ptCount val="5"/>
                <c:pt idx="0">
                  <c:v>0.44</c:v>
                </c:pt>
                <c:pt idx="1">
                  <c:v>0.22</c:v>
                </c:pt>
                <c:pt idx="2">
                  <c:v>0.14000000000000001</c:v>
                </c:pt>
                <c:pt idx="3">
                  <c:v>0.2</c:v>
                </c:pt>
              </c:numCache>
            </c:numRef>
          </c:val>
          <c:extLst>
            <c:ext xmlns:c16="http://schemas.microsoft.com/office/drawing/2014/chart" uri="{C3380CC4-5D6E-409C-BE32-E72D297353CC}">
              <c16:uniqueId val="{0000000A-AA4C-43B7-8457-7A800B472DF1}"/>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ED7B12-B281-4358-AFB3-4DEE77FE1F37}"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GB"/>
        </a:p>
      </dgm:t>
    </dgm:pt>
    <dgm:pt modelId="{86F0E61A-21BA-4DDD-A544-C10275EF75A4}">
      <dgm:prSet phldrT="[Text]"/>
      <dgm:spPr>
        <a:solidFill>
          <a:srgbClr val="0070C0"/>
        </a:solidFill>
      </dgm:spPr>
      <dgm:t>
        <a:bodyPr/>
        <a:lstStyle/>
        <a:p>
          <a:r>
            <a:rPr lang="en-GB" dirty="0"/>
            <a:t>Sudden</a:t>
          </a:r>
        </a:p>
      </dgm:t>
    </dgm:pt>
    <dgm:pt modelId="{6CA63766-CD5D-4AF7-BFEC-461AC9B150F9}" type="parTrans" cxnId="{1908289D-2345-42D2-92CD-AA920EBD418B}">
      <dgm:prSet/>
      <dgm:spPr/>
      <dgm:t>
        <a:bodyPr/>
        <a:lstStyle/>
        <a:p>
          <a:endParaRPr lang="en-GB"/>
        </a:p>
      </dgm:t>
    </dgm:pt>
    <dgm:pt modelId="{1430972B-FEDD-4649-9E4B-12018683ECDA}" type="sibTrans" cxnId="{1908289D-2345-42D2-92CD-AA920EBD418B}">
      <dgm:prSet/>
      <dgm:spPr/>
      <dgm:t>
        <a:bodyPr/>
        <a:lstStyle/>
        <a:p>
          <a:endParaRPr lang="en-GB"/>
        </a:p>
      </dgm:t>
    </dgm:pt>
    <dgm:pt modelId="{328AFD21-971D-44E1-943D-92929D3583D0}">
      <dgm:prSet phldrT="[Text]"/>
      <dgm:spPr>
        <a:solidFill>
          <a:srgbClr val="0070C0"/>
        </a:solidFill>
      </dgm:spPr>
      <dgm:t>
        <a:bodyPr/>
        <a:lstStyle/>
        <a:p>
          <a:r>
            <a:rPr lang="en-GB" dirty="0"/>
            <a:t>Cumulative</a:t>
          </a:r>
        </a:p>
      </dgm:t>
    </dgm:pt>
    <dgm:pt modelId="{700894D3-E678-43C9-9082-BD2770E54489}" type="parTrans" cxnId="{B752CFDA-FF21-43FD-A5CA-EE8F2E6F39B3}">
      <dgm:prSet/>
      <dgm:spPr/>
      <dgm:t>
        <a:bodyPr/>
        <a:lstStyle/>
        <a:p>
          <a:endParaRPr lang="en-GB"/>
        </a:p>
      </dgm:t>
    </dgm:pt>
    <dgm:pt modelId="{33BA7DC6-6DDB-4FE8-83A7-BD05E4277225}" type="sibTrans" cxnId="{B752CFDA-FF21-43FD-A5CA-EE8F2E6F39B3}">
      <dgm:prSet/>
      <dgm:spPr/>
      <dgm:t>
        <a:bodyPr/>
        <a:lstStyle/>
        <a:p>
          <a:endParaRPr lang="en-GB"/>
        </a:p>
      </dgm:t>
    </dgm:pt>
    <dgm:pt modelId="{5B96EE71-C3F8-4CA3-9ADD-187C6CB45CB1}">
      <dgm:prSet phldrT="[Text]"/>
      <dgm:spPr>
        <a:solidFill>
          <a:schemeClr val="accent1">
            <a:lumMod val="50000"/>
          </a:schemeClr>
        </a:solidFill>
      </dgm:spPr>
      <dgm:t>
        <a:bodyPr/>
        <a:lstStyle/>
        <a:p>
          <a:r>
            <a:rPr lang="en-GB" dirty="0"/>
            <a:t>Cumulative</a:t>
          </a:r>
        </a:p>
      </dgm:t>
    </dgm:pt>
    <dgm:pt modelId="{700C25E7-F14D-49AA-954A-0D80D055D672}" type="parTrans" cxnId="{0E674682-4BF3-4915-A6F3-0B887D14F621}">
      <dgm:prSet/>
      <dgm:spPr/>
      <dgm:t>
        <a:bodyPr/>
        <a:lstStyle/>
        <a:p>
          <a:endParaRPr lang="en-GB"/>
        </a:p>
      </dgm:t>
    </dgm:pt>
    <dgm:pt modelId="{E0D0F41B-21EE-4DF6-A6F3-9EA916FBF745}" type="sibTrans" cxnId="{0E674682-4BF3-4915-A6F3-0B887D14F621}">
      <dgm:prSet/>
      <dgm:spPr/>
      <dgm:t>
        <a:bodyPr/>
        <a:lstStyle/>
        <a:p>
          <a:endParaRPr lang="en-GB"/>
        </a:p>
      </dgm:t>
    </dgm:pt>
    <dgm:pt modelId="{34AB0421-6E4F-481E-B01E-39FE455CBB00}">
      <dgm:prSet phldrT="[Text]"/>
      <dgm:spPr>
        <a:noFill/>
        <a:ln>
          <a:noFill/>
        </a:ln>
      </dgm:spPr>
      <dgm:t>
        <a:bodyPr/>
        <a:lstStyle/>
        <a:p>
          <a:endParaRPr lang="en-GB" dirty="0"/>
        </a:p>
      </dgm:t>
    </dgm:pt>
    <dgm:pt modelId="{8B0F072B-BA48-4199-AB7C-96EDAF8F82F3}" type="sibTrans" cxnId="{A3521572-E8B6-4999-BC01-65E291BACFF2}">
      <dgm:prSet/>
      <dgm:spPr/>
      <dgm:t>
        <a:bodyPr/>
        <a:lstStyle/>
        <a:p>
          <a:endParaRPr lang="en-GB"/>
        </a:p>
      </dgm:t>
    </dgm:pt>
    <dgm:pt modelId="{ED90AEC4-E759-4456-8534-F3C423342810}" type="parTrans" cxnId="{A3521572-E8B6-4999-BC01-65E291BACFF2}">
      <dgm:prSet/>
      <dgm:spPr/>
      <dgm:t>
        <a:bodyPr/>
        <a:lstStyle/>
        <a:p>
          <a:endParaRPr lang="en-GB"/>
        </a:p>
      </dgm:t>
    </dgm:pt>
    <dgm:pt modelId="{E5DA8756-D1D0-4816-9718-B04CE76FD454}">
      <dgm:prSet phldrT="[Text]"/>
      <dgm:spPr>
        <a:noFill/>
        <a:ln>
          <a:noFill/>
        </a:ln>
      </dgm:spPr>
      <dgm:t>
        <a:bodyPr/>
        <a:lstStyle/>
        <a:p>
          <a:endParaRPr lang="en-GB" dirty="0"/>
        </a:p>
      </dgm:t>
    </dgm:pt>
    <dgm:pt modelId="{6F35599F-B82B-49AB-9E09-E5FCB2EFFEEC}" type="sibTrans" cxnId="{ED2B3DB6-228F-4B57-BCB0-8B51D40B0C10}">
      <dgm:prSet/>
      <dgm:spPr/>
      <dgm:t>
        <a:bodyPr/>
        <a:lstStyle/>
        <a:p>
          <a:endParaRPr lang="en-GB"/>
        </a:p>
      </dgm:t>
    </dgm:pt>
    <dgm:pt modelId="{107424DA-FEC1-48B3-92C2-808D091A466B}" type="parTrans" cxnId="{ED2B3DB6-228F-4B57-BCB0-8B51D40B0C10}">
      <dgm:prSet/>
      <dgm:spPr/>
      <dgm:t>
        <a:bodyPr/>
        <a:lstStyle/>
        <a:p>
          <a:endParaRPr lang="en-GB"/>
        </a:p>
      </dgm:t>
    </dgm:pt>
    <dgm:pt modelId="{8F85BE40-91FB-4D35-83E6-E8297E1CB733}">
      <dgm:prSet phldrT="[Text]"/>
      <dgm:spPr>
        <a:solidFill>
          <a:schemeClr val="accent1">
            <a:lumMod val="75000"/>
          </a:schemeClr>
        </a:solidFill>
      </dgm:spPr>
      <dgm:t>
        <a:bodyPr/>
        <a:lstStyle/>
        <a:p>
          <a:r>
            <a:rPr lang="en-GB" dirty="0"/>
            <a:t>Cumulative</a:t>
          </a:r>
        </a:p>
      </dgm:t>
    </dgm:pt>
    <dgm:pt modelId="{D4664300-57EC-4AE4-97D7-ECA79486DC4E}" type="parTrans" cxnId="{2EE42C2E-16A0-47B4-AC12-C88D8593769E}">
      <dgm:prSet/>
      <dgm:spPr/>
      <dgm:t>
        <a:bodyPr/>
        <a:lstStyle/>
        <a:p>
          <a:endParaRPr lang="en-GB"/>
        </a:p>
      </dgm:t>
    </dgm:pt>
    <dgm:pt modelId="{68626BCE-0565-470B-B4EE-ABB6712D4DB2}" type="sibTrans" cxnId="{2EE42C2E-16A0-47B4-AC12-C88D8593769E}">
      <dgm:prSet/>
      <dgm:spPr/>
      <dgm:t>
        <a:bodyPr/>
        <a:lstStyle/>
        <a:p>
          <a:endParaRPr lang="en-GB"/>
        </a:p>
      </dgm:t>
    </dgm:pt>
    <dgm:pt modelId="{0B220720-C486-4340-8958-4E45A1CE29D6}" type="pres">
      <dgm:prSet presAssocID="{A3ED7B12-B281-4358-AFB3-4DEE77FE1F37}" presName="outerComposite" presStyleCnt="0">
        <dgm:presLayoutVars>
          <dgm:chMax val="2"/>
          <dgm:animLvl val="lvl"/>
          <dgm:resizeHandles val="exact"/>
        </dgm:presLayoutVars>
      </dgm:prSet>
      <dgm:spPr/>
    </dgm:pt>
    <dgm:pt modelId="{686583EE-354B-4E96-B3C5-A37375EBB128}" type="pres">
      <dgm:prSet presAssocID="{A3ED7B12-B281-4358-AFB3-4DEE77FE1F37}" presName="dummyMaxCanvas" presStyleCnt="0"/>
      <dgm:spPr/>
    </dgm:pt>
    <dgm:pt modelId="{C6839278-0E15-48AC-A1F0-17388B5FEC49}" type="pres">
      <dgm:prSet presAssocID="{A3ED7B12-B281-4358-AFB3-4DEE77FE1F37}" presName="parentComposite" presStyleCnt="0"/>
      <dgm:spPr/>
    </dgm:pt>
    <dgm:pt modelId="{517EE0BC-62B7-4E70-A306-82DD86A15F3E}" type="pres">
      <dgm:prSet presAssocID="{A3ED7B12-B281-4358-AFB3-4DEE77FE1F37}" presName="parent1" presStyleLbl="alignAccFollowNode1" presStyleIdx="0" presStyleCnt="4">
        <dgm:presLayoutVars>
          <dgm:chMax val="4"/>
        </dgm:presLayoutVars>
      </dgm:prSet>
      <dgm:spPr/>
    </dgm:pt>
    <dgm:pt modelId="{20E28675-E8C2-4158-B7BE-852A7C4BB7DB}" type="pres">
      <dgm:prSet presAssocID="{A3ED7B12-B281-4358-AFB3-4DEE77FE1F37}" presName="parent2" presStyleLbl="alignAccFollowNode1" presStyleIdx="1" presStyleCnt="4">
        <dgm:presLayoutVars>
          <dgm:chMax val="4"/>
        </dgm:presLayoutVars>
      </dgm:prSet>
      <dgm:spPr/>
    </dgm:pt>
    <dgm:pt modelId="{15A0F7A4-EEFD-462A-9A06-99645FA161FE}" type="pres">
      <dgm:prSet presAssocID="{A3ED7B12-B281-4358-AFB3-4DEE77FE1F37}" presName="childrenComposite" presStyleCnt="0"/>
      <dgm:spPr/>
    </dgm:pt>
    <dgm:pt modelId="{E634A6BF-DDC9-4C9A-85FD-A9B96BE003E2}" type="pres">
      <dgm:prSet presAssocID="{A3ED7B12-B281-4358-AFB3-4DEE77FE1F37}" presName="dummyMaxCanvas_ChildArea" presStyleCnt="0"/>
      <dgm:spPr/>
    </dgm:pt>
    <dgm:pt modelId="{E9116D81-2A17-47A2-A7F9-AEF717CA5728}" type="pres">
      <dgm:prSet presAssocID="{A3ED7B12-B281-4358-AFB3-4DEE77FE1F37}" presName="fulcrum" presStyleLbl="alignAccFollowNode1" presStyleIdx="2" presStyleCnt="4"/>
      <dgm:spPr>
        <a:solidFill>
          <a:schemeClr val="tx1">
            <a:alpha val="90000"/>
          </a:schemeClr>
        </a:solidFill>
      </dgm:spPr>
    </dgm:pt>
    <dgm:pt modelId="{1AAAF505-36D6-48BE-9E29-FF8C3786F7F5}" type="pres">
      <dgm:prSet presAssocID="{A3ED7B12-B281-4358-AFB3-4DEE77FE1F37}" presName="balance_13" presStyleLbl="alignAccFollowNode1" presStyleIdx="3" presStyleCnt="4" custLinFactNeighborX="1141">
        <dgm:presLayoutVars>
          <dgm:bulletEnabled val="1"/>
        </dgm:presLayoutVars>
      </dgm:prSet>
      <dgm:spPr>
        <a:solidFill>
          <a:schemeClr val="accent4">
            <a:lumMod val="85000"/>
            <a:lumOff val="15000"/>
            <a:alpha val="90000"/>
          </a:schemeClr>
        </a:solidFill>
      </dgm:spPr>
    </dgm:pt>
    <dgm:pt modelId="{F7412842-AEBB-406B-B9E3-D05319921E1B}" type="pres">
      <dgm:prSet presAssocID="{A3ED7B12-B281-4358-AFB3-4DEE77FE1F37}" presName="right_13_1" presStyleLbl="node1" presStyleIdx="0" presStyleCnt="4">
        <dgm:presLayoutVars>
          <dgm:bulletEnabled val="1"/>
        </dgm:presLayoutVars>
      </dgm:prSet>
      <dgm:spPr/>
    </dgm:pt>
    <dgm:pt modelId="{16F2766B-0DAA-49D9-AA6F-6F71C5813EAC}" type="pres">
      <dgm:prSet presAssocID="{A3ED7B12-B281-4358-AFB3-4DEE77FE1F37}" presName="right_13_2" presStyleLbl="node1" presStyleIdx="1" presStyleCnt="4">
        <dgm:presLayoutVars>
          <dgm:bulletEnabled val="1"/>
        </dgm:presLayoutVars>
      </dgm:prSet>
      <dgm:spPr/>
    </dgm:pt>
    <dgm:pt modelId="{FFC2F433-E5AC-44A9-BA80-40466333398C}" type="pres">
      <dgm:prSet presAssocID="{A3ED7B12-B281-4358-AFB3-4DEE77FE1F37}" presName="right_13_3" presStyleLbl="node1" presStyleIdx="2" presStyleCnt="4">
        <dgm:presLayoutVars>
          <dgm:bulletEnabled val="1"/>
        </dgm:presLayoutVars>
      </dgm:prSet>
      <dgm:spPr/>
    </dgm:pt>
    <dgm:pt modelId="{6990707E-EBD8-4D8E-A358-1D356A3E577A}" type="pres">
      <dgm:prSet presAssocID="{A3ED7B12-B281-4358-AFB3-4DEE77FE1F37}" presName="left_13_1" presStyleLbl="node1" presStyleIdx="3" presStyleCnt="4">
        <dgm:presLayoutVars>
          <dgm:bulletEnabled val="1"/>
        </dgm:presLayoutVars>
      </dgm:prSet>
      <dgm:spPr/>
    </dgm:pt>
  </dgm:ptLst>
  <dgm:cxnLst>
    <dgm:cxn modelId="{2EE42C2E-16A0-47B4-AC12-C88D8593769E}" srcId="{E5DA8756-D1D0-4816-9718-B04CE76FD454}" destId="{8F85BE40-91FB-4D35-83E6-E8297E1CB733}" srcOrd="2" destOrd="0" parTransId="{D4664300-57EC-4AE4-97D7-ECA79486DC4E}" sibTransId="{68626BCE-0565-470B-B4EE-ABB6712D4DB2}"/>
    <dgm:cxn modelId="{C30A5F34-37F3-4103-8E11-16F42CD6E208}" type="presOf" srcId="{8F85BE40-91FB-4D35-83E6-E8297E1CB733}" destId="{FFC2F433-E5AC-44A9-BA80-40466333398C}" srcOrd="0" destOrd="0" presId="urn:microsoft.com/office/officeart/2005/8/layout/balance1"/>
    <dgm:cxn modelId="{46DB9343-6AB2-4BB9-B5A8-9D11DFE12961}" type="presOf" srcId="{E5DA8756-D1D0-4816-9718-B04CE76FD454}" destId="{20E28675-E8C2-4158-B7BE-852A7C4BB7DB}" srcOrd="0" destOrd="0" presId="urn:microsoft.com/office/officeart/2005/8/layout/balance1"/>
    <dgm:cxn modelId="{83C64970-E6D2-4BD1-9355-79D3DF80642C}" type="presOf" srcId="{34AB0421-6E4F-481E-B01E-39FE455CBB00}" destId="{517EE0BC-62B7-4E70-A306-82DD86A15F3E}" srcOrd="0" destOrd="0" presId="urn:microsoft.com/office/officeart/2005/8/layout/balance1"/>
    <dgm:cxn modelId="{A3521572-E8B6-4999-BC01-65E291BACFF2}" srcId="{A3ED7B12-B281-4358-AFB3-4DEE77FE1F37}" destId="{34AB0421-6E4F-481E-B01E-39FE455CBB00}" srcOrd="0" destOrd="0" parTransId="{ED90AEC4-E759-4456-8534-F3C423342810}" sibTransId="{8B0F072B-BA48-4199-AB7C-96EDAF8F82F3}"/>
    <dgm:cxn modelId="{0E674682-4BF3-4915-A6F3-0B887D14F621}" srcId="{E5DA8756-D1D0-4816-9718-B04CE76FD454}" destId="{5B96EE71-C3F8-4CA3-9ADD-187C6CB45CB1}" srcOrd="1" destOrd="0" parTransId="{700C25E7-F14D-49AA-954A-0D80D055D672}" sibTransId="{E0D0F41B-21EE-4DF6-A6F3-9EA916FBF745}"/>
    <dgm:cxn modelId="{1908289D-2345-42D2-92CD-AA920EBD418B}" srcId="{34AB0421-6E4F-481E-B01E-39FE455CBB00}" destId="{86F0E61A-21BA-4DDD-A544-C10275EF75A4}" srcOrd="0" destOrd="0" parTransId="{6CA63766-CD5D-4AF7-BFEC-461AC9B150F9}" sibTransId="{1430972B-FEDD-4649-9E4B-12018683ECDA}"/>
    <dgm:cxn modelId="{6E2920B5-F692-4FA7-81F8-E91AB9B067E6}" type="presOf" srcId="{5B96EE71-C3F8-4CA3-9ADD-187C6CB45CB1}" destId="{16F2766B-0DAA-49D9-AA6F-6F71C5813EAC}" srcOrd="0" destOrd="0" presId="urn:microsoft.com/office/officeart/2005/8/layout/balance1"/>
    <dgm:cxn modelId="{ED2B3DB6-228F-4B57-BCB0-8B51D40B0C10}" srcId="{A3ED7B12-B281-4358-AFB3-4DEE77FE1F37}" destId="{E5DA8756-D1D0-4816-9718-B04CE76FD454}" srcOrd="1" destOrd="0" parTransId="{107424DA-FEC1-48B3-92C2-808D091A466B}" sibTransId="{6F35599F-B82B-49AB-9E09-E5FCB2EFFEEC}"/>
    <dgm:cxn modelId="{DB9007BD-8BF1-4FDC-82DC-CA92B6DBBEF5}" type="presOf" srcId="{86F0E61A-21BA-4DDD-A544-C10275EF75A4}" destId="{6990707E-EBD8-4D8E-A358-1D356A3E577A}" srcOrd="0" destOrd="0" presId="urn:microsoft.com/office/officeart/2005/8/layout/balance1"/>
    <dgm:cxn modelId="{6CD9DFBD-6F0B-4286-8D73-53D2947376FD}" type="presOf" srcId="{328AFD21-971D-44E1-943D-92929D3583D0}" destId="{F7412842-AEBB-406B-B9E3-D05319921E1B}" srcOrd="0" destOrd="0" presId="urn:microsoft.com/office/officeart/2005/8/layout/balance1"/>
    <dgm:cxn modelId="{F5ADA8C8-F906-4E43-A734-9606E979CB8F}" type="presOf" srcId="{A3ED7B12-B281-4358-AFB3-4DEE77FE1F37}" destId="{0B220720-C486-4340-8958-4E45A1CE29D6}" srcOrd="0" destOrd="0" presId="urn:microsoft.com/office/officeart/2005/8/layout/balance1"/>
    <dgm:cxn modelId="{B752CFDA-FF21-43FD-A5CA-EE8F2E6F39B3}" srcId="{E5DA8756-D1D0-4816-9718-B04CE76FD454}" destId="{328AFD21-971D-44E1-943D-92929D3583D0}" srcOrd="0" destOrd="0" parTransId="{700894D3-E678-43C9-9082-BD2770E54489}" sibTransId="{33BA7DC6-6DDB-4FE8-83A7-BD05E4277225}"/>
    <dgm:cxn modelId="{09EFE813-EFEA-411F-B921-9812EF0C0913}" type="presParOf" srcId="{0B220720-C486-4340-8958-4E45A1CE29D6}" destId="{686583EE-354B-4E96-B3C5-A37375EBB128}" srcOrd="0" destOrd="0" presId="urn:microsoft.com/office/officeart/2005/8/layout/balance1"/>
    <dgm:cxn modelId="{35B391B5-8448-4D39-9577-3788DA94C626}" type="presParOf" srcId="{0B220720-C486-4340-8958-4E45A1CE29D6}" destId="{C6839278-0E15-48AC-A1F0-17388B5FEC49}" srcOrd="1" destOrd="0" presId="urn:microsoft.com/office/officeart/2005/8/layout/balance1"/>
    <dgm:cxn modelId="{A87B9CAB-AEED-4DBA-8B38-F1E097C4ADBC}" type="presParOf" srcId="{C6839278-0E15-48AC-A1F0-17388B5FEC49}" destId="{517EE0BC-62B7-4E70-A306-82DD86A15F3E}" srcOrd="0" destOrd="0" presId="urn:microsoft.com/office/officeart/2005/8/layout/balance1"/>
    <dgm:cxn modelId="{2D8EF39A-1EBC-4C16-9DE6-3B07D7B7B9C8}" type="presParOf" srcId="{C6839278-0E15-48AC-A1F0-17388B5FEC49}" destId="{20E28675-E8C2-4158-B7BE-852A7C4BB7DB}" srcOrd="1" destOrd="0" presId="urn:microsoft.com/office/officeart/2005/8/layout/balance1"/>
    <dgm:cxn modelId="{C247EB6F-B305-4C7C-86D8-003A40261FAB}" type="presParOf" srcId="{0B220720-C486-4340-8958-4E45A1CE29D6}" destId="{15A0F7A4-EEFD-462A-9A06-99645FA161FE}" srcOrd="2" destOrd="0" presId="urn:microsoft.com/office/officeart/2005/8/layout/balance1"/>
    <dgm:cxn modelId="{8443F94A-0E07-4601-A869-01B2D667AA77}" type="presParOf" srcId="{15A0F7A4-EEFD-462A-9A06-99645FA161FE}" destId="{E634A6BF-DDC9-4C9A-85FD-A9B96BE003E2}" srcOrd="0" destOrd="0" presId="urn:microsoft.com/office/officeart/2005/8/layout/balance1"/>
    <dgm:cxn modelId="{5815C89C-5409-4DF3-BFC0-927AC84EB805}" type="presParOf" srcId="{15A0F7A4-EEFD-462A-9A06-99645FA161FE}" destId="{E9116D81-2A17-47A2-A7F9-AEF717CA5728}" srcOrd="1" destOrd="0" presId="urn:microsoft.com/office/officeart/2005/8/layout/balance1"/>
    <dgm:cxn modelId="{44C27A70-E128-4F64-B3BD-831586694180}" type="presParOf" srcId="{15A0F7A4-EEFD-462A-9A06-99645FA161FE}" destId="{1AAAF505-36D6-48BE-9E29-FF8C3786F7F5}" srcOrd="2" destOrd="0" presId="urn:microsoft.com/office/officeart/2005/8/layout/balance1"/>
    <dgm:cxn modelId="{8DE6951F-6373-410F-8E9D-F0CB8351EA0D}" type="presParOf" srcId="{15A0F7A4-EEFD-462A-9A06-99645FA161FE}" destId="{F7412842-AEBB-406B-B9E3-D05319921E1B}" srcOrd="3" destOrd="0" presId="urn:microsoft.com/office/officeart/2005/8/layout/balance1"/>
    <dgm:cxn modelId="{10AA0CAF-972B-4DC1-B226-FCD547B0D869}" type="presParOf" srcId="{15A0F7A4-EEFD-462A-9A06-99645FA161FE}" destId="{16F2766B-0DAA-49D9-AA6F-6F71C5813EAC}" srcOrd="4" destOrd="0" presId="urn:microsoft.com/office/officeart/2005/8/layout/balance1"/>
    <dgm:cxn modelId="{0BD45FDC-415C-43B5-B007-894B7D62150E}" type="presParOf" srcId="{15A0F7A4-EEFD-462A-9A06-99645FA161FE}" destId="{FFC2F433-E5AC-44A9-BA80-40466333398C}" srcOrd="5" destOrd="0" presId="urn:microsoft.com/office/officeart/2005/8/layout/balance1"/>
    <dgm:cxn modelId="{3200FD28-3D75-45C9-B170-5A713D0FDB97}" type="presParOf" srcId="{15A0F7A4-EEFD-462A-9A06-99645FA161FE}" destId="{6990707E-EBD8-4D8E-A358-1D356A3E577A}" srcOrd="6" destOrd="0" presId="urn:microsoft.com/office/officeart/2005/8/layout/balanc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48A7C0-B84D-4E87-801B-91EE125ABDE1}" type="doc">
      <dgm:prSet loTypeId="urn:microsoft.com/office/officeart/2005/8/layout/StepDownProcess" loCatId="process" qsTypeId="urn:microsoft.com/office/officeart/2005/8/quickstyle/simple1" qsCatId="simple" csTypeId="urn:microsoft.com/office/officeart/2005/8/colors/colorful3" csCatId="colorful" phldr="1"/>
      <dgm:spPr/>
      <dgm:t>
        <a:bodyPr/>
        <a:lstStyle/>
        <a:p>
          <a:endParaRPr lang="en-GB"/>
        </a:p>
      </dgm:t>
    </dgm:pt>
    <dgm:pt modelId="{3FF0F910-C221-495F-A6BA-36ABEA7F87BA}">
      <dgm:prSet phldrT="[Text]" custT="1"/>
      <dgm:spPr>
        <a:xfrm>
          <a:off x="222565" y="34173"/>
          <a:ext cx="979069" cy="993572"/>
        </a:xfrm>
        <a:prstGeom prst="roundRect">
          <a:avLst>
            <a:gd name="adj" fmla="val 1667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1" dirty="0">
              <a:solidFill>
                <a:sysClr val="window" lastClr="FFFFFF"/>
              </a:solidFill>
              <a:latin typeface="Calibri"/>
              <a:ea typeface="ＭＳ Ｐゴシック"/>
              <a:cs typeface="+mn-cs"/>
            </a:rPr>
            <a:t>Assess</a:t>
          </a:r>
        </a:p>
      </dgm:t>
    </dgm:pt>
    <dgm:pt modelId="{7CA6AA4B-EA6E-4947-9BE1-5F251A421800}" type="parTrans" cxnId="{D619E771-EF64-41EF-91F8-646B2D75CCA9}">
      <dgm:prSet/>
      <dgm:spPr/>
      <dgm:t>
        <a:bodyPr/>
        <a:lstStyle/>
        <a:p>
          <a:endParaRPr lang="en-GB" b="0"/>
        </a:p>
      </dgm:t>
    </dgm:pt>
    <dgm:pt modelId="{C903BB6A-2ABD-430F-B489-A3C59A1FDCF7}" type="sibTrans" cxnId="{D619E771-EF64-41EF-91F8-646B2D75CCA9}">
      <dgm:prSet/>
      <dgm:spPr/>
      <dgm:t>
        <a:bodyPr/>
        <a:lstStyle/>
        <a:p>
          <a:endParaRPr lang="en-GB" b="0"/>
        </a:p>
      </dgm:t>
    </dgm:pt>
    <dgm:pt modelId="{2BFD0FE3-CC2D-4720-A69F-D53AEB8EDC6C}">
      <dgm:prSet phldrT="[Text]" custT="1"/>
      <dgm:spPr>
        <a:xfrm>
          <a:off x="1212611" y="139341"/>
          <a:ext cx="1032376" cy="803049"/>
        </a:xfrm>
        <a:prstGeom prst="rect">
          <a:avLst/>
        </a:prstGeo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Perform a quick </a:t>
          </a:r>
          <a:r>
            <a:rPr lang="en-GB" sz="1400" b="0" dirty="0" err="1">
              <a:solidFill>
                <a:sysClr val="windowText" lastClr="000000">
                  <a:hueOff val="0"/>
                  <a:satOff val="0"/>
                  <a:lumOff val="0"/>
                  <a:alphaOff val="0"/>
                </a:sysClr>
              </a:solidFill>
              <a:latin typeface="Calibri"/>
              <a:ea typeface="ＭＳ Ｐゴシック"/>
              <a:cs typeface="+mn-cs"/>
            </a:rPr>
            <a:t>T.I.L.E</a:t>
          </a:r>
          <a:r>
            <a:rPr lang="en-GB" sz="1400" b="0" dirty="0">
              <a:solidFill>
                <a:sysClr val="windowText" lastClr="000000">
                  <a:hueOff val="0"/>
                  <a:satOff val="0"/>
                  <a:lumOff val="0"/>
                  <a:alphaOff val="0"/>
                </a:sysClr>
              </a:solidFill>
              <a:latin typeface="Calibri"/>
              <a:ea typeface="ＭＳ Ｐゴシック"/>
              <a:cs typeface="+mn-cs"/>
            </a:rPr>
            <a:t>. assessment</a:t>
          </a:r>
        </a:p>
      </dgm:t>
    </dgm:pt>
    <dgm:pt modelId="{C83F807A-04CF-44C4-ABEF-0E8CCE57664F}" type="parTrans" cxnId="{4785DCFE-9A4C-4C8F-8B85-D635F33C3773}">
      <dgm:prSet/>
      <dgm:spPr/>
      <dgm:t>
        <a:bodyPr/>
        <a:lstStyle/>
        <a:p>
          <a:endParaRPr lang="en-GB" b="0"/>
        </a:p>
      </dgm:t>
    </dgm:pt>
    <dgm:pt modelId="{FB04570E-AEAE-4A99-AAB6-6D3B9640FEDD}" type="sibTrans" cxnId="{4785DCFE-9A4C-4C8F-8B85-D635F33C3773}">
      <dgm:prSet/>
      <dgm:spPr/>
      <dgm:t>
        <a:bodyPr/>
        <a:lstStyle/>
        <a:p>
          <a:endParaRPr lang="en-GB" b="0"/>
        </a:p>
      </dgm:t>
    </dgm:pt>
    <dgm:pt modelId="{E69824C3-184A-44E8-9BA3-9F3776ACF19B}">
      <dgm:prSet phldrT="[Text]" custT="1"/>
      <dgm:spPr>
        <a:xfrm>
          <a:off x="1234075" y="1150283"/>
          <a:ext cx="1184492" cy="993572"/>
        </a:xfrm>
        <a:prstGeom prst="roundRect">
          <a:avLst>
            <a:gd name="adj" fmla="val 16670"/>
          </a:avLst>
        </a:prstGeom>
        <a:solidFill>
          <a:srgbClr val="9BBB59">
            <a:hueOff val="2812566"/>
            <a:satOff val="-4220"/>
            <a:lumOff val="-686"/>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1" dirty="0">
              <a:solidFill>
                <a:sysClr val="window" lastClr="FFFFFF"/>
              </a:solidFill>
              <a:latin typeface="Calibri"/>
              <a:ea typeface="ＭＳ Ｐゴシック"/>
              <a:cs typeface="+mn-cs"/>
            </a:rPr>
            <a:t>Capabilities</a:t>
          </a:r>
        </a:p>
      </dgm:t>
    </dgm:pt>
    <dgm:pt modelId="{25411183-0E25-4C20-B0D1-2C8AD5C50E0F}" type="parTrans" cxnId="{F23C7FE3-0F89-4463-8FD2-61AB5AB421FC}">
      <dgm:prSet/>
      <dgm:spPr/>
      <dgm:t>
        <a:bodyPr/>
        <a:lstStyle/>
        <a:p>
          <a:endParaRPr lang="en-GB" b="0"/>
        </a:p>
      </dgm:t>
    </dgm:pt>
    <dgm:pt modelId="{BDA1F2D0-307C-460C-A4AA-D2E4C46E2EF4}" type="sibTrans" cxnId="{F23C7FE3-0F89-4463-8FD2-61AB5AB421FC}">
      <dgm:prSet/>
      <dgm:spPr/>
      <dgm:t>
        <a:bodyPr/>
        <a:lstStyle/>
        <a:p>
          <a:endParaRPr lang="en-GB" b="0"/>
        </a:p>
      </dgm:t>
    </dgm:pt>
    <dgm:pt modelId="{AA5BAFE1-73D9-49AC-9300-9983CD6A77E0}">
      <dgm:prSet phldrT="[Text]" custT="1"/>
      <dgm:spPr>
        <a:xfrm>
          <a:off x="2247983" y="2266393"/>
          <a:ext cx="1157281" cy="993572"/>
        </a:xfrm>
        <a:prstGeom prst="roundRect">
          <a:avLst>
            <a:gd name="adj" fmla="val 16670"/>
          </a:avLst>
        </a:prstGeom>
        <a:solidFill>
          <a:srgbClr val="9BBB59">
            <a:hueOff val="5625132"/>
            <a:satOff val="-8440"/>
            <a:lumOff val="-1373"/>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1" dirty="0">
              <a:solidFill>
                <a:sysClr val="window" lastClr="FFFFFF"/>
              </a:solidFill>
              <a:latin typeface="Calibri"/>
              <a:ea typeface="ＭＳ Ｐゴシック"/>
              <a:cs typeface="+mn-cs"/>
            </a:rPr>
            <a:t>Clear route</a:t>
          </a:r>
        </a:p>
      </dgm:t>
    </dgm:pt>
    <dgm:pt modelId="{DA11F1C1-9957-464D-9C92-4D107BE2AAF7}" type="parTrans" cxnId="{5B7D92A4-6DE0-4B81-97E1-3C28F50396B1}">
      <dgm:prSet/>
      <dgm:spPr/>
      <dgm:t>
        <a:bodyPr/>
        <a:lstStyle/>
        <a:p>
          <a:endParaRPr lang="en-GB" b="0"/>
        </a:p>
      </dgm:t>
    </dgm:pt>
    <dgm:pt modelId="{6D2B4BC2-91C8-49DC-9A0F-5E9E8CAB5648}" type="sibTrans" cxnId="{5B7D92A4-6DE0-4B81-97E1-3C28F50396B1}">
      <dgm:prSet/>
      <dgm:spPr/>
      <dgm:t>
        <a:bodyPr/>
        <a:lstStyle/>
        <a:p>
          <a:endParaRPr lang="en-GB" b="0"/>
        </a:p>
      </dgm:t>
    </dgm:pt>
    <dgm:pt modelId="{F7481C9E-7276-425A-B0DD-724AFED6A7B7}">
      <dgm:prSet phldrT="[Text]" custT="1"/>
      <dgm:spPr>
        <a:xfrm>
          <a:off x="4287550" y="4498613"/>
          <a:ext cx="1486964" cy="993572"/>
        </a:xfrm>
        <a:prstGeom prst="roundRect">
          <a:avLst>
            <a:gd name="adj" fmla="val 16670"/>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1" dirty="0">
              <a:solidFill>
                <a:sysClr val="window" lastClr="FFFFFF"/>
              </a:solidFill>
              <a:latin typeface="Calibri"/>
              <a:ea typeface="ＭＳ Ｐゴシック"/>
              <a:cs typeface="+mn-cs"/>
            </a:rPr>
            <a:t>Communication</a:t>
          </a:r>
        </a:p>
      </dgm:t>
    </dgm:pt>
    <dgm:pt modelId="{50CC24F6-5A23-44A1-B8D5-7DE7622E69BE}" type="parTrans" cxnId="{CC99EA93-C8B6-440F-BBAE-E48AA6E66ADB}">
      <dgm:prSet/>
      <dgm:spPr/>
      <dgm:t>
        <a:bodyPr/>
        <a:lstStyle/>
        <a:p>
          <a:endParaRPr lang="en-GB" b="0"/>
        </a:p>
      </dgm:t>
    </dgm:pt>
    <dgm:pt modelId="{B93C4F6B-9C94-48D2-AD72-4ADDC53F217F}" type="sibTrans" cxnId="{CC99EA93-C8B6-440F-BBAE-E48AA6E66ADB}">
      <dgm:prSet/>
      <dgm:spPr/>
      <dgm:t>
        <a:bodyPr/>
        <a:lstStyle/>
        <a:p>
          <a:endParaRPr lang="en-GB" b="0"/>
        </a:p>
      </dgm:t>
    </dgm:pt>
    <dgm:pt modelId="{6E133E9A-CDF4-4C92-A262-3452607D8909}">
      <dgm:prSet phldrT="[Text]" custT="1"/>
      <dgm:spPr>
        <a:xfrm>
          <a:off x="5760645" y="4607571"/>
          <a:ext cx="1751116" cy="860419"/>
        </a:xfrm>
        <a:prstGeom prst="rect">
          <a:avLst/>
        </a:prstGeo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Nominate a leader</a:t>
          </a:r>
        </a:p>
      </dgm:t>
    </dgm:pt>
    <dgm:pt modelId="{590D3352-AB8B-4480-8504-E845636030AC}" type="parTrans" cxnId="{67878583-F209-4583-BBCF-D85F18539978}">
      <dgm:prSet/>
      <dgm:spPr/>
      <dgm:t>
        <a:bodyPr/>
        <a:lstStyle/>
        <a:p>
          <a:endParaRPr lang="en-GB" b="0"/>
        </a:p>
      </dgm:t>
    </dgm:pt>
    <dgm:pt modelId="{DA970BBC-162B-44E0-861A-88DEF78E6B0C}" type="sibTrans" cxnId="{67878583-F209-4583-BBCF-D85F18539978}">
      <dgm:prSet/>
      <dgm:spPr/>
      <dgm:t>
        <a:bodyPr/>
        <a:lstStyle/>
        <a:p>
          <a:endParaRPr lang="en-GB" b="0"/>
        </a:p>
      </dgm:t>
    </dgm:pt>
    <dgm:pt modelId="{8B1B3E4D-87C4-4522-BAF3-1140F60AB2E8}">
      <dgm:prSet phldrT="[Text]" custT="1"/>
      <dgm:spPr>
        <a:xfrm>
          <a:off x="5760645" y="4607571"/>
          <a:ext cx="1751116" cy="860419"/>
        </a:xfrm>
        <a:prstGeom prst="rect">
          <a:avLst/>
        </a:prstGeo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Clear commands</a:t>
          </a:r>
        </a:p>
      </dgm:t>
    </dgm:pt>
    <dgm:pt modelId="{DCF2AB97-093D-4922-ABB0-166FABABE927}" type="parTrans" cxnId="{45DE574B-30F1-4AD1-9157-A2F4CC021B61}">
      <dgm:prSet/>
      <dgm:spPr/>
      <dgm:t>
        <a:bodyPr/>
        <a:lstStyle/>
        <a:p>
          <a:endParaRPr lang="en-GB" b="0"/>
        </a:p>
      </dgm:t>
    </dgm:pt>
    <dgm:pt modelId="{0BE9AB83-0956-4E74-AAFA-24623B3A65B0}" type="sibTrans" cxnId="{45DE574B-30F1-4AD1-9157-A2F4CC021B61}">
      <dgm:prSet/>
      <dgm:spPr/>
      <dgm:t>
        <a:bodyPr/>
        <a:lstStyle/>
        <a:p>
          <a:endParaRPr lang="en-GB" b="0"/>
        </a:p>
      </dgm:t>
    </dgm:pt>
    <dgm:pt modelId="{B3144714-8A45-4E2A-8011-672AFC27E32A}">
      <dgm:prSet phldrT="[Text]" custT="1"/>
      <dgm:spPr>
        <a:xfrm>
          <a:off x="5760645" y="4607571"/>
          <a:ext cx="1751116" cy="860419"/>
        </a:xfrm>
        <a:prstGeom prst="rect">
          <a:avLst/>
        </a:prstGeo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Everybody ready?</a:t>
          </a:r>
        </a:p>
      </dgm:t>
    </dgm:pt>
    <dgm:pt modelId="{12372AEB-952F-4DD6-85BA-0FC8224DFB91}" type="parTrans" cxnId="{CD6A424E-8AFE-4E5D-9D79-91F13CC22515}">
      <dgm:prSet/>
      <dgm:spPr/>
      <dgm:t>
        <a:bodyPr/>
        <a:lstStyle/>
        <a:p>
          <a:endParaRPr lang="en-GB" b="0"/>
        </a:p>
      </dgm:t>
    </dgm:pt>
    <dgm:pt modelId="{A75F2BBD-70FC-4604-AB44-5651F762A1AD}" type="sibTrans" cxnId="{CD6A424E-8AFE-4E5D-9D79-91F13CC22515}">
      <dgm:prSet/>
      <dgm:spPr/>
      <dgm:t>
        <a:bodyPr/>
        <a:lstStyle/>
        <a:p>
          <a:endParaRPr lang="en-GB" b="0"/>
        </a:p>
      </dgm:t>
    </dgm:pt>
    <dgm:pt modelId="{072DD358-8650-4CE3-8209-F6860FB6E120}">
      <dgm:prSet phldrT="[Text]" custT="1"/>
      <dgm:spPr>
        <a:xfrm>
          <a:off x="2441803" y="1245043"/>
          <a:ext cx="1947660" cy="803049"/>
        </a:xfr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Is everyone capable?</a:t>
          </a:r>
        </a:p>
      </dgm:t>
    </dgm:pt>
    <dgm:pt modelId="{EF0DDB1B-B96D-43BD-835E-D3A2B5579A69}" type="parTrans" cxnId="{A6A7D99B-371C-4697-AC89-7808CA9826BD}">
      <dgm:prSet/>
      <dgm:spPr/>
      <dgm:t>
        <a:bodyPr/>
        <a:lstStyle/>
        <a:p>
          <a:endParaRPr lang="en-GB"/>
        </a:p>
      </dgm:t>
    </dgm:pt>
    <dgm:pt modelId="{372DC68C-4647-42C4-B34D-0C191B052DC0}" type="sibTrans" cxnId="{A6A7D99B-371C-4697-AC89-7808CA9826BD}">
      <dgm:prSet/>
      <dgm:spPr/>
      <dgm:t>
        <a:bodyPr/>
        <a:lstStyle/>
        <a:p>
          <a:endParaRPr lang="en-GB"/>
        </a:p>
      </dgm:t>
    </dgm:pt>
    <dgm:pt modelId="{210EE5E3-FE40-4AF3-9D64-770E4AA0A38E}">
      <dgm:prSet phldrT="[Text]" custT="1"/>
      <dgm:spPr>
        <a:xfrm>
          <a:off x="2441803" y="1245043"/>
          <a:ext cx="1947660" cy="803049"/>
        </a:xfr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How do capabilities compare? Height, strength, etc.</a:t>
          </a:r>
        </a:p>
      </dgm:t>
    </dgm:pt>
    <dgm:pt modelId="{30E7775D-9405-4FB3-AC73-FEEAC776F1E9}" type="parTrans" cxnId="{D07EDE01-7F23-49AA-BF0D-C8B2AE24837C}">
      <dgm:prSet/>
      <dgm:spPr/>
      <dgm:t>
        <a:bodyPr/>
        <a:lstStyle/>
        <a:p>
          <a:endParaRPr lang="en-GB"/>
        </a:p>
      </dgm:t>
    </dgm:pt>
    <dgm:pt modelId="{7B680AB5-90CE-4437-AFF9-05EEAB1EA394}" type="sibTrans" cxnId="{D07EDE01-7F23-49AA-BF0D-C8B2AE24837C}">
      <dgm:prSet/>
      <dgm:spPr/>
      <dgm:t>
        <a:bodyPr/>
        <a:lstStyle/>
        <a:p>
          <a:endParaRPr lang="en-GB"/>
        </a:p>
      </dgm:t>
    </dgm:pt>
    <dgm:pt modelId="{20844D93-F666-47A6-85B5-45A2B59F113D}">
      <dgm:prSet phldrT="[Text]" custT="1"/>
      <dgm:spPr>
        <a:xfrm>
          <a:off x="2247983" y="2266393"/>
          <a:ext cx="1157281" cy="993572"/>
        </a:xfrm>
        <a:solidFill>
          <a:srgbClr val="9BBB59">
            <a:hueOff val="5625132"/>
            <a:satOff val="-8440"/>
            <a:lumOff val="-1373"/>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0" dirty="0">
              <a:solidFill>
                <a:schemeClr val="tx1"/>
              </a:solidFill>
              <a:latin typeface="Calibri"/>
              <a:ea typeface="ＭＳ Ｐゴシック"/>
              <a:cs typeface="+mn-cs"/>
            </a:rPr>
            <a:t>Does everyone know the route?</a:t>
          </a:r>
        </a:p>
      </dgm:t>
    </dgm:pt>
    <dgm:pt modelId="{36C479F5-A6B1-4F2A-8F87-8BDA980D22D4}" type="parTrans" cxnId="{96EC2803-6F76-4440-9744-5340E05346AD}">
      <dgm:prSet/>
      <dgm:spPr/>
      <dgm:t>
        <a:bodyPr/>
        <a:lstStyle/>
        <a:p>
          <a:endParaRPr lang="en-GB"/>
        </a:p>
      </dgm:t>
    </dgm:pt>
    <dgm:pt modelId="{F2541667-065D-41CC-B254-08997B8120A6}" type="sibTrans" cxnId="{96EC2803-6F76-4440-9744-5340E05346AD}">
      <dgm:prSet/>
      <dgm:spPr/>
      <dgm:t>
        <a:bodyPr/>
        <a:lstStyle/>
        <a:p>
          <a:endParaRPr lang="en-GB"/>
        </a:p>
      </dgm:t>
    </dgm:pt>
    <dgm:pt modelId="{2A8F7F9E-D0C8-4DA1-97F5-6B4A837C2EDE}">
      <dgm:prSet phldrT="[Text]" custT="1"/>
      <dgm:spPr>
        <a:xfrm>
          <a:off x="2247983" y="2266393"/>
          <a:ext cx="1157281" cy="993572"/>
        </a:xfrm>
        <a:solidFill>
          <a:srgbClr val="9BBB59">
            <a:hueOff val="5625132"/>
            <a:satOff val="-8440"/>
            <a:lumOff val="-1373"/>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0" dirty="0">
              <a:solidFill>
                <a:schemeClr val="tx1"/>
              </a:solidFill>
              <a:latin typeface="Calibri"/>
              <a:ea typeface="ＭＳ Ｐゴシック"/>
              <a:cs typeface="+mn-cs"/>
            </a:rPr>
            <a:t>Is the route clear?</a:t>
          </a:r>
        </a:p>
      </dgm:t>
    </dgm:pt>
    <dgm:pt modelId="{381D692F-892D-4EC6-BD01-889A1DA00B91}" type="parTrans" cxnId="{B82FBA2D-FE0E-416E-82B3-2A6D824A3C09}">
      <dgm:prSet/>
      <dgm:spPr/>
      <dgm:t>
        <a:bodyPr/>
        <a:lstStyle/>
        <a:p>
          <a:endParaRPr lang="en-GB"/>
        </a:p>
      </dgm:t>
    </dgm:pt>
    <dgm:pt modelId="{93DA0B11-22FC-43F9-9068-11020736FB1E}" type="sibTrans" cxnId="{B82FBA2D-FE0E-416E-82B3-2A6D824A3C09}">
      <dgm:prSet/>
      <dgm:spPr/>
      <dgm:t>
        <a:bodyPr/>
        <a:lstStyle/>
        <a:p>
          <a:endParaRPr lang="en-GB"/>
        </a:p>
      </dgm:t>
    </dgm:pt>
    <dgm:pt modelId="{46C49ABF-640B-4A62-B1E3-B6EC6987EC40}">
      <dgm:prSet phldrT="[Text]" custT="1"/>
      <dgm:spPr>
        <a:xfrm>
          <a:off x="1212611" y="139341"/>
          <a:ext cx="1032376" cy="803049"/>
        </a:xfr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Consider how you will grip/lift the item</a:t>
          </a:r>
        </a:p>
      </dgm:t>
    </dgm:pt>
    <dgm:pt modelId="{633C71B1-81D0-4E7C-AE34-EC0670247FDF}" type="parTrans" cxnId="{6898A285-A422-47BE-A60D-1FA6F3612AEC}">
      <dgm:prSet/>
      <dgm:spPr/>
      <dgm:t>
        <a:bodyPr/>
        <a:lstStyle/>
        <a:p>
          <a:endParaRPr lang="en-GB"/>
        </a:p>
      </dgm:t>
    </dgm:pt>
    <dgm:pt modelId="{222CE828-4EEB-4358-87DE-D10D448FF9A8}" type="sibTrans" cxnId="{6898A285-A422-47BE-A60D-1FA6F3612AEC}">
      <dgm:prSet/>
      <dgm:spPr/>
      <dgm:t>
        <a:bodyPr/>
        <a:lstStyle/>
        <a:p>
          <a:endParaRPr lang="en-GB"/>
        </a:p>
      </dgm:t>
    </dgm:pt>
    <dgm:pt modelId="{FB72A79A-A26C-4DD9-9561-2AD8B7684700}" type="pres">
      <dgm:prSet presAssocID="{5D48A7C0-B84D-4E87-801B-91EE125ABDE1}" presName="rootnode" presStyleCnt="0">
        <dgm:presLayoutVars>
          <dgm:chMax/>
          <dgm:chPref/>
          <dgm:dir/>
          <dgm:animLvl val="lvl"/>
        </dgm:presLayoutVars>
      </dgm:prSet>
      <dgm:spPr/>
    </dgm:pt>
    <dgm:pt modelId="{2C0F2CFB-E09D-4804-BE8F-42420E81B525}" type="pres">
      <dgm:prSet presAssocID="{3FF0F910-C221-495F-A6BA-36ABEA7F87BA}" presName="composite" presStyleCnt="0"/>
      <dgm:spPr/>
    </dgm:pt>
    <dgm:pt modelId="{4A94013E-9418-4568-811D-9FBAF2E809AA}" type="pres">
      <dgm:prSet presAssocID="{3FF0F910-C221-495F-A6BA-36ABEA7F87BA}" presName="bentUpArrow1" presStyleLbl="alignImgPlace1" presStyleIdx="0" presStyleCnt="3" custScaleY="167194" custLinFactNeighborX="-43762" custLinFactNeighborY="-99752"/>
      <dgm:spPr>
        <a:xfrm rot="5400000">
          <a:off x="350723" y="958500"/>
          <a:ext cx="843201" cy="959955"/>
        </a:xfrm>
        <a:prstGeom prst="bentUpArrow">
          <a:avLst>
            <a:gd name="adj1" fmla="val 32840"/>
            <a:gd name="adj2" fmla="val 25000"/>
            <a:gd name="adj3" fmla="val 35780"/>
          </a:avLst>
        </a:prstGeom>
        <a:solidFill>
          <a:srgbClr val="9BBB59">
            <a:tint val="50000"/>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07CC1F1A-0A34-4C32-9077-8F6525A4E081}" type="pres">
      <dgm:prSet presAssocID="{3FF0F910-C221-495F-A6BA-36ABEA7F87BA}" presName="ParentText" presStyleLbl="node1" presStyleIdx="0" presStyleCnt="4" custScaleX="78380" custLinFactNeighborX="-64884" custLinFactNeighborY="-95746">
        <dgm:presLayoutVars>
          <dgm:chMax val="1"/>
          <dgm:chPref val="1"/>
          <dgm:bulletEnabled val="1"/>
        </dgm:presLayoutVars>
      </dgm:prSet>
      <dgm:spPr>
        <a:prstGeom prst="roundRect">
          <a:avLst>
            <a:gd name="adj" fmla="val 16670"/>
          </a:avLst>
        </a:prstGeom>
      </dgm:spPr>
    </dgm:pt>
    <dgm:pt modelId="{E1463139-BE4F-4F0E-8657-F8A2E305D68F}" type="pres">
      <dgm:prSet presAssocID="{3FF0F910-C221-495F-A6BA-36ABEA7F87BA}" presName="ChildText" presStyleLbl="revTx" presStyleIdx="0" presStyleCnt="4" custScaleX="508171" custLinFactX="10590" custLinFactY="-13566" custLinFactNeighborX="100000" custLinFactNeighborY="-100000">
        <dgm:presLayoutVars>
          <dgm:chMax val="0"/>
          <dgm:chPref val="0"/>
          <dgm:bulletEnabled val="1"/>
        </dgm:presLayoutVars>
      </dgm:prSet>
      <dgm:spPr>
        <a:prstGeom prst="rect">
          <a:avLst/>
        </a:prstGeom>
      </dgm:spPr>
    </dgm:pt>
    <dgm:pt modelId="{B75C1A12-2223-4CDE-B1FB-B28C831F6776}" type="pres">
      <dgm:prSet presAssocID="{C903BB6A-2ABD-430F-B489-A3C59A1FDCF7}" presName="sibTrans" presStyleCnt="0"/>
      <dgm:spPr/>
    </dgm:pt>
    <dgm:pt modelId="{304FD551-1696-4A9E-BD9A-E70440744755}" type="pres">
      <dgm:prSet presAssocID="{E69824C3-184A-44E8-9BA3-9F3776ACF19B}" presName="composite" presStyleCnt="0"/>
      <dgm:spPr/>
    </dgm:pt>
    <dgm:pt modelId="{43CE11D9-5CCB-4001-94A8-9131E933FC40}" type="pres">
      <dgm:prSet presAssocID="{E69824C3-184A-44E8-9BA3-9F3776ACF19B}" presName="bentUpArrow1" presStyleLbl="alignImgPlace1" presStyleIdx="1" presStyleCnt="3" custScaleY="157310" custLinFactNeighborX="-3152" custLinFactNeighborY="-20596"/>
      <dgm:spPr>
        <a:xfrm rot="5400000">
          <a:off x="1371003" y="2084989"/>
          <a:ext cx="843201" cy="959955"/>
        </a:xfrm>
        <a:prstGeom prst="bentUpArrow">
          <a:avLst>
            <a:gd name="adj1" fmla="val 32840"/>
            <a:gd name="adj2" fmla="val 25000"/>
            <a:gd name="adj3" fmla="val 35780"/>
          </a:avLst>
        </a:prstGeom>
        <a:solidFill>
          <a:srgbClr val="9BBB59">
            <a:tint val="50000"/>
            <a:hueOff val="3572888"/>
            <a:satOff val="-5243"/>
            <a:lumOff val="3553"/>
            <a:alphaOff val="0"/>
          </a:srgbClr>
        </a:solidFill>
        <a:ln w="25400" cap="flat" cmpd="sng" algn="ctr">
          <a:solidFill>
            <a:sysClr val="window" lastClr="FFFFFF">
              <a:hueOff val="0"/>
              <a:satOff val="0"/>
              <a:lumOff val="0"/>
              <a:alphaOff val="0"/>
            </a:sysClr>
          </a:solidFill>
          <a:prstDash val="solid"/>
        </a:ln>
        <a:effectLst/>
      </dgm:spPr>
    </dgm:pt>
    <dgm:pt modelId="{13C163B8-63D8-4747-9C63-823CEEC19855}" type="pres">
      <dgm:prSet presAssocID="{E69824C3-184A-44E8-9BA3-9F3776ACF19B}" presName="ParentText" presStyleLbl="node1" presStyleIdx="1" presStyleCnt="4" custScaleX="120441" custLinFactNeighborX="-79315" custLinFactNeighborY="-50795">
        <dgm:presLayoutVars>
          <dgm:chMax val="1"/>
          <dgm:chPref val="1"/>
          <dgm:bulletEnabled val="1"/>
        </dgm:presLayoutVars>
      </dgm:prSet>
      <dgm:spPr>
        <a:prstGeom prst="roundRect">
          <a:avLst>
            <a:gd name="adj" fmla="val 16670"/>
          </a:avLst>
        </a:prstGeom>
      </dgm:spPr>
    </dgm:pt>
    <dgm:pt modelId="{D565167B-B1DE-4B9C-956F-7A89E7ADC4A3}" type="pres">
      <dgm:prSet presAssocID="{E69824C3-184A-44E8-9BA3-9F3776ACF19B}" presName="ChildText" presStyleLbl="revTx" presStyleIdx="1" presStyleCnt="4" custScaleX="413204" custLinFactNeighborX="61146" custLinFactNeighborY="-54436">
        <dgm:presLayoutVars>
          <dgm:chMax val="0"/>
          <dgm:chPref val="0"/>
          <dgm:bulletEnabled val="1"/>
        </dgm:presLayoutVars>
      </dgm:prSet>
      <dgm:spPr>
        <a:prstGeom prst="rect">
          <a:avLst/>
        </a:prstGeom>
      </dgm:spPr>
    </dgm:pt>
    <dgm:pt modelId="{5CFF50A7-E513-4A17-BF02-547DC5EA1576}" type="pres">
      <dgm:prSet presAssocID="{BDA1F2D0-307C-460C-A4AA-D2E4C46E2EF4}" presName="sibTrans" presStyleCnt="0"/>
      <dgm:spPr/>
    </dgm:pt>
    <dgm:pt modelId="{0FD412A1-9FA3-4385-9B67-4B70FA3820B6}" type="pres">
      <dgm:prSet presAssocID="{AA5BAFE1-73D9-49AC-9300-9983CD6A77E0}" presName="composite" presStyleCnt="0"/>
      <dgm:spPr/>
    </dgm:pt>
    <dgm:pt modelId="{2326A501-DEFD-4690-8F92-3488D187EC79}" type="pres">
      <dgm:prSet presAssocID="{AA5BAFE1-73D9-49AC-9300-9983CD6A77E0}" presName="bentUpArrow1" presStyleLbl="alignImgPlace1" presStyleIdx="2" presStyleCnt="3" custScaleY="139363" custLinFactNeighborX="-40211" custLinFactNeighborY="45579"/>
      <dgm:spPr>
        <a:xfrm rot="5400000">
          <a:off x="2392775" y="3201099"/>
          <a:ext cx="843201" cy="959955"/>
        </a:xfrm>
        <a:prstGeom prst="bentUpArrow">
          <a:avLst>
            <a:gd name="adj1" fmla="val 32840"/>
            <a:gd name="adj2" fmla="val 25000"/>
            <a:gd name="adj3" fmla="val 35780"/>
          </a:avLst>
        </a:prstGeom>
        <a:solidFill>
          <a:srgbClr val="9BBB59">
            <a:tint val="50000"/>
            <a:hueOff val="7145777"/>
            <a:satOff val="-10486"/>
            <a:lumOff val="7107"/>
            <a:alphaOff val="0"/>
          </a:srgbClr>
        </a:solidFill>
        <a:ln w="25400" cap="flat" cmpd="sng" algn="ctr">
          <a:solidFill>
            <a:sysClr val="window" lastClr="FFFFFF">
              <a:hueOff val="0"/>
              <a:satOff val="0"/>
              <a:lumOff val="0"/>
              <a:alphaOff val="0"/>
            </a:sysClr>
          </a:solidFill>
          <a:prstDash val="solid"/>
        </a:ln>
        <a:effectLst/>
      </dgm:spPr>
    </dgm:pt>
    <dgm:pt modelId="{2D2B8402-95CB-43C3-A716-BC6379EF13D4}" type="pres">
      <dgm:prSet presAssocID="{AA5BAFE1-73D9-49AC-9300-9983CD6A77E0}" presName="ParentText" presStyleLbl="node1" presStyleIdx="2" presStyleCnt="4" custScaleX="109282" custLinFactNeighborX="-95452" custLinFactNeighborY="10139">
        <dgm:presLayoutVars>
          <dgm:chMax val="1"/>
          <dgm:chPref val="1"/>
          <dgm:bulletEnabled val="1"/>
        </dgm:presLayoutVars>
      </dgm:prSet>
      <dgm:spPr>
        <a:prstGeom prst="roundRect">
          <a:avLst>
            <a:gd name="adj" fmla="val 16670"/>
          </a:avLst>
        </a:prstGeom>
      </dgm:spPr>
    </dgm:pt>
    <dgm:pt modelId="{1B7E306C-7B7F-4169-9608-B9425854D447}" type="pres">
      <dgm:prSet presAssocID="{AA5BAFE1-73D9-49AC-9300-9983CD6A77E0}" presName="ChildText" presStyleLbl="revTx" presStyleIdx="2" presStyleCnt="4" custScaleX="415340" custLinFactNeighborX="32810" custLinFactNeighborY="7774">
        <dgm:presLayoutVars>
          <dgm:chMax val="0"/>
          <dgm:chPref val="0"/>
          <dgm:bulletEnabled val="1"/>
        </dgm:presLayoutVars>
      </dgm:prSet>
      <dgm:spPr>
        <a:xfrm>
          <a:off x="3682314" y="2361153"/>
          <a:ext cx="1032376" cy="803049"/>
        </a:xfrm>
        <a:prstGeom prst="rect">
          <a:avLst/>
        </a:prstGeom>
        <a:noFill/>
        <a:ln>
          <a:noFill/>
        </a:ln>
        <a:effectLst/>
      </dgm:spPr>
    </dgm:pt>
    <dgm:pt modelId="{14AF5360-481D-42CD-BA1B-D6C4C9201D5F}" type="pres">
      <dgm:prSet presAssocID="{6D2B4BC2-91C8-49DC-9A0F-5E9E8CAB5648}" presName="sibTrans" presStyleCnt="0"/>
      <dgm:spPr/>
    </dgm:pt>
    <dgm:pt modelId="{5A431AD3-980E-4B60-96BE-5FF9C979F53E}" type="pres">
      <dgm:prSet presAssocID="{F7481C9E-7276-425A-B0DD-724AFED6A7B7}" presName="composite" presStyleCnt="0"/>
      <dgm:spPr/>
    </dgm:pt>
    <dgm:pt modelId="{4D7D0CF2-D762-4E93-84EF-CEA797613E6E}" type="pres">
      <dgm:prSet presAssocID="{F7481C9E-7276-425A-B0DD-724AFED6A7B7}" presName="ParentText" presStyleLbl="node1" presStyleIdx="3" presStyleCnt="4" custScaleX="159161" custLinFactX="-6393" custLinFactNeighborX="-100000" custLinFactNeighborY="58899">
        <dgm:presLayoutVars>
          <dgm:chMax val="1"/>
          <dgm:chPref val="1"/>
          <dgm:bulletEnabled val="1"/>
        </dgm:presLayoutVars>
      </dgm:prSet>
      <dgm:spPr>
        <a:prstGeom prst="roundRect">
          <a:avLst>
            <a:gd name="adj" fmla="val 16670"/>
          </a:avLst>
        </a:prstGeom>
      </dgm:spPr>
    </dgm:pt>
    <dgm:pt modelId="{D9DE01CF-409A-443A-BB3C-A377DFED9986}" type="pres">
      <dgm:prSet presAssocID="{F7481C9E-7276-425A-B0DD-724AFED6A7B7}" presName="FinalChildText" presStyleLbl="revTx" presStyleIdx="3" presStyleCnt="4" custScaleX="255161" custScaleY="135309" custLinFactNeighborX="-20974" custLinFactNeighborY="78728">
        <dgm:presLayoutVars>
          <dgm:chMax val="0"/>
          <dgm:chPref val="0"/>
          <dgm:bulletEnabled val="1"/>
        </dgm:presLayoutVars>
      </dgm:prSet>
      <dgm:spPr>
        <a:prstGeom prst="rect">
          <a:avLst/>
        </a:prstGeom>
      </dgm:spPr>
    </dgm:pt>
  </dgm:ptLst>
  <dgm:cxnLst>
    <dgm:cxn modelId="{D07EDE01-7F23-49AA-BF0D-C8B2AE24837C}" srcId="{E69824C3-184A-44E8-9BA3-9F3776ACF19B}" destId="{210EE5E3-FE40-4AF3-9D64-770E4AA0A38E}" srcOrd="1" destOrd="0" parTransId="{30E7775D-9405-4FB3-AC73-FEEAC776F1E9}" sibTransId="{7B680AB5-90CE-4437-AFF9-05EEAB1EA394}"/>
    <dgm:cxn modelId="{96EC2803-6F76-4440-9744-5340E05346AD}" srcId="{AA5BAFE1-73D9-49AC-9300-9983CD6A77E0}" destId="{20844D93-F666-47A6-85B5-45A2B59F113D}" srcOrd="0" destOrd="0" parTransId="{36C479F5-A6B1-4F2A-8F87-8BDA980D22D4}" sibTransId="{F2541667-065D-41CC-B254-08997B8120A6}"/>
    <dgm:cxn modelId="{80393818-BF24-4895-B847-000456BA1BEF}" type="presOf" srcId="{2A8F7F9E-D0C8-4DA1-97F5-6B4A837C2EDE}" destId="{1B7E306C-7B7F-4169-9608-B9425854D447}" srcOrd="0" destOrd="1" presId="urn:microsoft.com/office/officeart/2005/8/layout/StepDownProcess"/>
    <dgm:cxn modelId="{1B03E820-957C-4A3E-A08A-E928DD50008B}" type="presOf" srcId="{46C49ABF-640B-4A62-B1E3-B6EC6987EC40}" destId="{E1463139-BE4F-4F0E-8657-F8A2E305D68F}" srcOrd="0" destOrd="1" presId="urn:microsoft.com/office/officeart/2005/8/layout/StepDownProcess"/>
    <dgm:cxn modelId="{B82FBA2D-FE0E-416E-82B3-2A6D824A3C09}" srcId="{AA5BAFE1-73D9-49AC-9300-9983CD6A77E0}" destId="{2A8F7F9E-D0C8-4DA1-97F5-6B4A837C2EDE}" srcOrd="1" destOrd="0" parTransId="{381D692F-892D-4EC6-BD01-889A1DA00B91}" sibTransId="{93DA0B11-22FC-43F9-9068-11020736FB1E}"/>
    <dgm:cxn modelId="{45DE574B-30F1-4AD1-9157-A2F4CC021B61}" srcId="{F7481C9E-7276-425A-B0DD-724AFED6A7B7}" destId="{8B1B3E4D-87C4-4522-BAF3-1140F60AB2E8}" srcOrd="1" destOrd="0" parTransId="{DCF2AB97-093D-4922-ABB0-166FABABE927}" sibTransId="{0BE9AB83-0956-4E74-AAFA-24623B3A65B0}"/>
    <dgm:cxn modelId="{6270EB4B-E681-440C-B619-B7DDF9D589CD}" type="presOf" srcId="{6E133E9A-CDF4-4C92-A262-3452607D8909}" destId="{D9DE01CF-409A-443A-BB3C-A377DFED9986}" srcOrd="0" destOrd="0" presId="urn:microsoft.com/office/officeart/2005/8/layout/StepDownProcess"/>
    <dgm:cxn modelId="{917A894C-E9BC-44D6-90AC-EDC54121BEF1}" type="presOf" srcId="{E69824C3-184A-44E8-9BA3-9F3776ACF19B}" destId="{13C163B8-63D8-4747-9C63-823CEEC19855}" srcOrd="0" destOrd="0" presId="urn:microsoft.com/office/officeart/2005/8/layout/StepDownProcess"/>
    <dgm:cxn modelId="{CD6A424E-8AFE-4E5D-9D79-91F13CC22515}" srcId="{F7481C9E-7276-425A-B0DD-724AFED6A7B7}" destId="{B3144714-8A45-4E2A-8011-672AFC27E32A}" srcOrd="2" destOrd="0" parTransId="{12372AEB-952F-4DD6-85BA-0FC8224DFB91}" sibTransId="{A75F2BBD-70FC-4604-AB44-5651F762A1AD}"/>
    <dgm:cxn modelId="{D619E771-EF64-41EF-91F8-646B2D75CCA9}" srcId="{5D48A7C0-B84D-4E87-801B-91EE125ABDE1}" destId="{3FF0F910-C221-495F-A6BA-36ABEA7F87BA}" srcOrd="0" destOrd="0" parTransId="{7CA6AA4B-EA6E-4947-9BE1-5F251A421800}" sibTransId="{C903BB6A-2ABD-430F-B489-A3C59A1FDCF7}"/>
    <dgm:cxn modelId="{45304A5A-FB21-436B-9F20-35A070018DB3}" type="presOf" srcId="{B3144714-8A45-4E2A-8011-672AFC27E32A}" destId="{D9DE01CF-409A-443A-BB3C-A377DFED9986}" srcOrd="0" destOrd="2" presId="urn:microsoft.com/office/officeart/2005/8/layout/StepDownProcess"/>
    <dgm:cxn modelId="{67878583-F209-4583-BBCF-D85F18539978}" srcId="{F7481C9E-7276-425A-B0DD-724AFED6A7B7}" destId="{6E133E9A-CDF4-4C92-A262-3452607D8909}" srcOrd="0" destOrd="0" parTransId="{590D3352-AB8B-4480-8504-E845636030AC}" sibTransId="{DA970BBC-162B-44E0-861A-88DEF78E6B0C}"/>
    <dgm:cxn modelId="{6898A285-A422-47BE-A60D-1FA6F3612AEC}" srcId="{3FF0F910-C221-495F-A6BA-36ABEA7F87BA}" destId="{46C49ABF-640B-4A62-B1E3-B6EC6987EC40}" srcOrd="1" destOrd="0" parTransId="{633C71B1-81D0-4E7C-AE34-EC0670247FDF}" sibTransId="{222CE828-4EEB-4358-87DE-D10D448FF9A8}"/>
    <dgm:cxn modelId="{1E57B48A-9C40-40B0-B1EC-5AABF8CE32C3}" type="presOf" srcId="{072DD358-8650-4CE3-8209-F6860FB6E120}" destId="{D565167B-B1DE-4B9C-956F-7A89E7ADC4A3}" srcOrd="0" destOrd="0" presId="urn:microsoft.com/office/officeart/2005/8/layout/StepDownProcess"/>
    <dgm:cxn modelId="{249EBF90-B177-4246-9818-C04C82ACE741}" type="presOf" srcId="{AA5BAFE1-73D9-49AC-9300-9983CD6A77E0}" destId="{2D2B8402-95CB-43C3-A716-BC6379EF13D4}" srcOrd="0" destOrd="0" presId="urn:microsoft.com/office/officeart/2005/8/layout/StepDownProcess"/>
    <dgm:cxn modelId="{CC99EA93-C8B6-440F-BBAE-E48AA6E66ADB}" srcId="{5D48A7C0-B84D-4E87-801B-91EE125ABDE1}" destId="{F7481C9E-7276-425A-B0DD-724AFED6A7B7}" srcOrd="3" destOrd="0" parTransId="{50CC24F6-5A23-44A1-B8D5-7DE7622E69BE}" sibTransId="{B93C4F6B-9C94-48D2-AD72-4ADDC53F217F}"/>
    <dgm:cxn modelId="{25C96C95-50E3-4DC6-A8BC-DA9B2C2F99B1}" type="presOf" srcId="{3FF0F910-C221-495F-A6BA-36ABEA7F87BA}" destId="{07CC1F1A-0A34-4C32-9077-8F6525A4E081}" srcOrd="0" destOrd="0" presId="urn:microsoft.com/office/officeart/2005/8/layout/StepDownProcess"/>
    <dgm:cxn modelId="{A6A7D99B-371C-4697-AC89-7808CA9826BD}" srcId="{E69824C3-184A-44E8-9BA3-9F3776ACF19B}" destId="{072DD358-8650-4CE3-8209-F6860FB6E120}" srcOrd="0" destOrd="0" parTransId="{EF0DDB1B-B96D-43BD-835E-D3A2B5579A69}" sibTransId="{372DC68C-4647-42C4-B34D-0C191B052DC0}"/>
    <dgm:cxn modelId="{5B7D92A4-6DE0-4B81-97E1-3C28F50396B1}" srcId="{5D48A7C0-B84D-4E87-801B-91EE125ABDE1}" destId="{AA5BAFE1-73D9-49AC-9300-9983CD6A77E0}" srcOrd="2" destOrd="0" parTransId="{DA11F1C1-9957-464D-9C92-4D107BE2AAF7}" sibTransId="{6D2B4BC2-91C8-49DC-9A0F-5E9E8CAB5648}"/>
    <dgm:cxn modelId="{1E9558A6-7911-4FF8-8E84-9453209AF3A4}" type="presOf" srcId="{8B1B3E4D-87C4-4522-BAF3-1140F60AB2E8}" destId="{D9DE01CF-409A-443A-BB3C-A377DFED9986}" srcOrd="0" destOrd="1" presId="urn:microsoft.com/office/officeart/2005/8/layout/StepDownProcess"/>
    <dgm:cxn modelId="{91CEF9A8-144E-424D-AF46-41578772345B}" type="presOf" srcId="{F7481C9E-7276-425A-B0DD-724AFED6A7B7}" destId="{4D7D0CF2-D762-4E93-84EF-CEA797613E6E}" srcOrd="0" destOrd="0" presId="urn:microsoft.com/office/officeart/2005/8/layout/StepDownProcess"/>
    <dgm:cxn modelId="{85A873BA-5D40-4EE8-B3D2-1C20DE7938E5}" type="presOf" srcId="{20844D93-F666-47A6-85B5-45A2B59F113D}" destId="{1B7E306C-7B7F-4169-9608-B9425854D447}" srcOrd="0" destOrd="0" presId="urn:microsoft.com/office/officeart/2005/8/layout/StepDownProcess"/>
    <dgm:cxn modelId="{F284C5D9-38FF-4AB9-8ED4-97914FD5621A}" type="presOf" srcId="{2BFD0FE3-CC2D-4720-A69F-D53AEB8EDC6C}" destId="{E1463139-BE4F-4F0E-8657-F8A2E305D68F}" srcOrd="0" destOrd="0" presId="urn:microsoft.com/office/officeart/2005/8/layout/StepDownProcess"/>
    <dgm:cxn modelId="{73FAF6DC-DCCF-491B-87FE-C7EE5A8E3C85}" type="presOf" srcId="{5D48A7C0-B84D-4E87-801B-91EE125ABDE1}" destId="{FB72A79A-A26C-4DD9-9561-2AD8B7684700}" srcOrd="0" destOrd="0" presId="urn:microsoft.com/office/officeart/2005/8/layout/StepDownProcess"/>
    <dgm:cxn modelId="{CAC676E0-9AA7-46E7-B503-82EAAA2A72A4}" type="presOf" srcId="{210EE5E3-FE40-4AF3-9D64-770E4AA0A38E}" destId="{D565167B-B1DE-4B9C-956F-7A89E7ADC4A3}" srcOrd="0" destOrd="1" presId="urn:microsoft.com/office/officeart/2005/8/layout/StepDownProcess"/>
    <dgm:cxn modelId="{F23C7FE3-0F89-4463-8FD2-61AB5AB421FC}" srcId="{5D48A7C0-B84D-4E87-801B-91EE125ABDE1}" destId="{E69824C3-184A-44E8-9BA3-9F3776ACF19B}" srcOrd="1" destOrd="0" parTransId="{25411183-0E25-4C20-B0D1-2C8AD5C50E0F}" sibTransId="{BDA1F2D0-307C-460C-A4AA-D2E4C46E2EF4}"/>
    <dgm:cxn modelId="{4785DCFE-9A4C-4C8F-8B85-D635F33C3773}" srcId="{3FF0F910-C221-495F-A6BA-36ABEA7F87BA}" destId="{2BFD0FE3-CC2D-4720-A69F-D53AEB8EDC6C}" srcOrd="0" destOrd="0" parTransId="{C83F807A-04CF-44C4-ABEF-0E8CCE57664F}" sibTransId="{FB04570E-AEAE-4A99-AAB6-6D3B9640FEDD}"/>
    <dgm:cxn modelId="{E65D1C4A-7CD8-4F86-A8EA-9BEB90951FD1}" type="presParOf" srcId="{FB72A79A-A26C-4DD9-9561-2AD8B7684700}" destId="{2C0F2CFB-E09D-4804-BE8F-42420E81B525}" srcOrd="0" destOrd="0" presId="urn:microsoft.com/office/officeart/2005/8/layout/StepDownProcess"/>
    <dgm:cxn modelId="{44D37550-B1F5-4BE1-9E6E-EF50D8A017A1}" type="presParOf" srcId="{2C0F2CFB-E09D-4804-BE8F-42420E81B525}" destId="{4A94013E-9418-4568-811D-9FBAF2E809AA}" srcOrd="0" destOrd="0" presId="urn:microsoft.com/office/officeart/2005/8/layout/StepDownProcess"/>
    <dgm:cxn modelId="{E309A79C-C031-4D36-9FC9-363E4568B17F}" type="presParOf" srcId="{2C0F2CFB-E09D-4804-BE8F-42420E81B525}" destId="{07CC1F1A-0A34-4C32-9077-8F6525A4E081}" srcOrd="1" destOrd="0" presId="urn:microsoft.com/office/officeart/2005/8/layout/StepDownProcess"/>
    <dgm:cxn modelId="{BB666DDA-4C5C-4B42-A377-C3531735CDA8}" type="presParOf" srcId="{2C0F2CFB-E09D-4804-BE8F-42420E81B525}" destId="{E1463139-BE4F-4F0E-8657-F8A2E305D68F}" srcOrd="2" destOrd="0" presId="urn:microsoft.com/office/officeart/2005/8/layout/StepDownProcess"/>
    <dgm:cxn modelId="{1880E5F5-BB11-491F-A433-0FD82B898156}" type="presParOf" srcId="{FB72A79A-A26C-4DD9-9561-2AD8B7684700}" destId="{B75C1A12-2223-4CDE-B1FB-B28C831F6776}" srcOrd="1" destOrd="0" presId="urn:microsoft.com/office/officeart/2005/8/layout/StepDownProcess"/>
    <dgm:cxn modelId="{120C9478-2277-4C91-9C12-4120F82E8ACB}" type="presParOf" srcId="{FB72A79A-A26C-4DD9-9561-2AD8B7684700}" destId="{304FD551-1696-4A9E-BD9A-E70440744755}" srcOrd="2" destOrd="0" presId="urn:microsoft.com/office/officeart/2005/8/layout/StepDownProcess"/>
    <dgm:cxn modelId="{9E9890E9-0278-42DD-BA5A-0077753028F6}" type="presParOf" srcId="{304FD551-1696-4A9E-BD9A-E70440744755}" destId="{43CE11D9-5CCB-4001-94A8-9131E933FC40}" srcOrd="0" destOrd="0" presId="urn:microsoft.com/office/officeart/2005/8/layout/StepDownProcess"/>
    <dgm:cxn modelId="{ADFD1130-9649-42AA-AEF2-2CF9641D259F}" type="presParOf" srcId="{304FD551-1696-4A9E-BD9A-E70440744755}" destId="{13C163B8-63D8-4747-9C63-823CEEC19855}" srcOrd="1" destOrd="0" presId="urn:microsoft.com/office/officeart/2005/8/layout/StepDownProcess"/>
    <dgm:cxn modelId="{D83FB840-3382-42FC-8126-D8CDAB47C166}" type="presParOf" srcId="{304FD551-1696-4A9E-BD9A-E70440744755}" destId="{D565167B-B1DE-4B9C-956F-7A89E7ADC4A3}" srcOrd="2" destOrd="0" presId="urn:microsoft.com/office/officeart/2005/8/layout/StepDownProcess"/>
    <dgm:cxn modelId="{8AF2A024-4671-4638-B963-2EC6421A1A62}" type="presParOf" srcId="{FB72A79A-A26C-4DD9-9561-2AD8B7684700}" destId="{5CFF50A7-E513-4A17-BF02-547DC5EA1576}" srcOrd="3" destOrd="0" presId="urn:microsoft.com/office/officeart/2005/8/layout/StepDownProcess"/>
    <dgm:cxn modelId="{3828C55E-A0E8-4C67-B179-DCE3DD0BE0C0}" type="presParOf" srcId="{FB72A79A-A26C-4DD9-9561-2AD8B7684700}" destId="{0FD412A1-9FA3-4385-9B67-4B70FA3820B6}" srcOrd="4" destOrd="0" presId="urn:microsoft.com/office/officeart/2005/8/layout/StepDownProcess"/>
    <dgm:cxn modelId="{33D6D388-BCF8-482C-9F3B-4B7A489C7281}" type="presParOf" srcId="{0FD412A1-9FA3-4385-9B67-4B70FA3820B6}" destId="{2326A501-DEFD-4690-8F92-3488D187EC79}" srcOrd="0" destOrd="0" presId="urn:microsoft.com/office/officeart/2005/8/layout/StepDownProcess"/>
    <dgm:cxn modelId="{CAD3EBA1-BD84-4DA0-AA69-A447CA0DA271}" type="presParOf" srcId="{0FD412A1-9FA3-4385-9B67-4B70FA3820B6}" destId="{2D2B8402-95CB-43C3-A716-BC6379EF13D4}" srcOrd="1" destOrd="0" presId="urn:microsoft.com/office/officeart/2005/8/layout/StepDownProcess"/>
    <dgm:cxn modelId="{D9E557F3-568B-4BBA-BB43-CC22F01BFBAD}" type="presParOf" srcId="{0FD412A1-9FA3-4385-9B67-4B70FA3820B6}" destId="{1B7E306C-7B7F-4169-9608-B9425854D447}" srcOrd="2" destOrd="0" presId="urn:microsoft.com/office/officeart/2005/8/layout/StepDownProcess"/>
    <dgm:cxn modelId="{20C8ECBC-9A28-4007-A32B-1D8646CC4FA3}" type="presParOf" srcId="{FB72A79A-A26C-4DD9-9561-2AD8B7684700}" destId="{14AF5360-481D-42CD-BA1B-D6C4C9201D5F}" srcOrd="5" destOrd="0" presId="urn:microsoft.com/office/officeart/2005/8/layout/StepDownProcess"/>
    <dgm:cxn modelId="{E0F2EA82-E5E8-4382-A983-E9E17E99909B}" type="presParOf" srcId="{FB72A79A-A26C-4DD9-9561-2AD8B7684700}" destId="{5A431AD3-980E-4B60-96BE-5FF9C979F53E}" srcOrd="6" destOrd="0" presId="urn:microsoft.com/office/officeart/2005/8/layout/StepDownProcess"/>
    <dgm:cxn modelId="{93347067-2A17-4217-A8CF-A66DC7644ECF}" type="presParOf" srcId="{5A431AD3-980E-4B60-96BE-5FF9C979F53E}" destId="{4D7D0CF2-D762-4E93-84EF-CEA797613E6E}" srcOrd="0" destOrd="0" presId="urn:microsoft.com/office/officeart/2005/8/layout/StepDownProcess"/>
    <dgm:cxn modelId="{28A1DA8A-F768-4D94-856B-1FECD78CC0D7}" type="presParOf" srcId="{5A431AD3-980E-4B60-96BE-5FF9C979F53E}" destId="{D9DE01CF-409A-443A-BB3C-A377DFED9986}"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7EE0BC-62B7-4E70-A306-82DD86A15F3E}">
      <dsp:nvSpPr>
        <dsp:cNvPr id="0" name=""/>
        <dsp:cNvSpPr/>
      </dsp:nvSpPr>
      <dsp:spPr>
        <a:xfrm>
          <a:off x="1096333" y="0"/>
          <a:ext cx="1459625" cy="810902"/>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GB" sz="3600" kern="1200" dirty="0"/>
        </a:p>
      </dsp:txBody>
      <dsp:txXfrm>
        <a:off x="1120084" y="23751"/>
        <a:ext cx="1412123" cy="763400"/>
      </dsp:txXfrm>
    </dsp:sp>
    <dsp:sp modelId="{20E28675-E8C2-4158-B7BE-852A7C4BB7DB}">
      <dsp:nvSpPr>
        <dsp:cNvPr id="0" name=""/>
        <dsp:cNvSpPr/>
      </dsp:nvSpPr>
      <dsp:spPr>
        <a:xfrm>
          <a:off x="3204681" y="0"/>
          <a:ext cx="1459625" cy="810902"/>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GB" sz="3600" kern="1200" dirty="0"/>
        </a:p>
      </dsp:txBody>
      <dsp:txXfrm>
        <a:off x="3228432" y="23751"/>
        <a:ext cx="1412123" cy="763400"/>
      </dsp:txXfrm>
    </dsp:sp>
    <dsp:sp modelId="{E9116D81-2A17-47A2-A7F9-AEF717CA5728}">
      <dsp:nvSpPr>
        <dsp:cNvPr id="0" name=""/>
        <dsp:cNvSpPr/>
      </dsp:nvSpPr>
      <dsp:spPr>
        <a:xfrm>
          <a:off x="2576231" y="3446336"/>
          <a:ext cx="608177" cy="608177"/>
        </a:xfrm>
        <a:prstGeom prst="triangle">
          <a:avLst/>
        </a:prstGeom>
        <a:solidFill>
          <a:schemeClr val="tx1">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AAF505-36D6-48BE-9E29-FF8C3786F7F5}">
      <dsp:nvSpPr>
        <dsp:cNvPr id="0" name=""/>
        <dsp:cNvSpPr/>
      </dsp:nvSpPr>
      <dsp:spPr>
        <a:xfrm rot="240000">
          <a:off x="1101493" y="3185726"/>
          <a:ext cx="3650177" cy="255245"/>
        </a:xfrm>
        <a:prstGeom prst="rect">
          <a:avLst/>
        </a:prstGeom>
        <a:solidFill>
          <a:schemeClr val="accent4">
            <a:lumMod val="85000"/>
            <a:lumOff val="1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412842-AEBB-406B-B9E3-D05319921E1B}">
      <dsp:nvSpPr>
        <dsp:cNvPr id="0" name=""/>
        <dsp:cNvSpPr/>
      </dsp:nvSpPr>
      <dsp:spPr>
        <a:xfrm rot="240000">
          <a:off x="3246845" y="2547550"/>
          <a:ext cx="1456386" cy="678527"/>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Cumulative</a:t>
          </a:r>
        </a:p>
      </dsp:txBody>
      <dsp:txXfrm>
        <a:off x="3279968" y="2580673"/>
        <a:ext cx="1390140" cy="612281"/>
      </dsp:txXfrm>
    </dsp:sp>
    <dsp:sp modelId="{16F2766B-0DAA-49D9-AA6F-6F71C5813EAC}">
      <dsp:nvSpPr>
        <dsp:cNvPr id="0" name=""/>
        <dsp:cNvSpPr/>
      </dsp:nvSpPr>
      <dsp:spPr>
        <a:xfrm rot="240000">
          <a:off x="3299554" y="1817737"/>
          <a:ext cx="1456386" cy="678527"/>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Cumulative</a:t>
          </a:r>
        </a:p>
      </dsp:txBody>
      <dsp:txXfrm>
        <a:off x="3332677" y="1850860"/>
        <a:ext cx="1390140" cy="612281"/>
      </dsp:txXfrm>
    </dsp:sp>
    <dsp:sp modelId="{FFC2F433-E5AC-44A9-BA80-40466333398C}">
      <dsp:nvSpPr>
        <dsp:cNvPr id="0" name=""/>
        <dsp:cNvSpPr/>
      </dsp:nvSpPr>
      <dsp:spPr>
        <a:xfrm rot="240000">
          <a:off x="3352263" y="1104143"/>
          <a:ext cx="1456386" cy="678527"/>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Cumulative</a:t>
          </a:r>
        </a:p>
      </dsp:txBody>
      <dsp:txXfrm>
        <a:off x="3385386" y="1137266"/>
        <a:ext cx="1390140" cy="612281"/>
      </dsp:txXfrm>
    </dsp:sp>
    <dsp:sp modelId="{6990707E-EBD8-4D8E-A358-1D356A3E577A}">
      <dsp:nvSpPr>
        <dsp:cNvPr id="0" name=""/>
        <dsp:cNvSpPr/>
      </dsp:nvSpPr>
      <dsp:spPr>
        <a:xfrm rot="240000">
          <a:off x="1158770" y="2401587"/>
          <a:ext cx="1456386" cy="678527"/>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Sudden</a:t>
          </a:r>
        </a:p>
      </dsp:txBody>
      <dsp:txXfrm>
        <a:off x="1191893" y="2434710"/>
        <a:ext cx="1390140" cy="6122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4013E-9418-4568-811D-9FBAF2E809AA}">
      <dsp:nvSpPr>
        <dsp:cNvPr id="0" name=""/>
        <dsp:cNvSpPr/>
      </dsp:nvSpPr>
      <dsp:spPr>
        <a:xfrm rot="5400000">
          <a:off x="130548" y="642317"/>
          <a:ext cx="866618" cy="590101"/>
        </a:xfrm>
        <a:prstGeom prst="bentUpArrow">
          <a:avLst>
            <a:gd name="adj1" fmla="val 32840"/>
            <a:gd name="adj2" fmla="val 25000"/>
            <a:gd name="adj3" fmla="val 35780"/>
          </a:avLst>
        </a:prstGeom>
        <a:solidFill>
          <a:srgbClr val="9BBB59">
            <a:tint val="500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07CC1F1A-0A34-4C32-9077-8F6525A4E081}">
      <dsp:nvSpPr>
        <dsp:cNvPr id="0" name=""/>
        <dsp:cNvSpPr/>
      </dsp:nvSpPr>
      <dsp:spPr>
        <a:xfrm>
          <a:off x="0" y="0"/>
          <a:ext cx="683916" cy="610766"/>
        </a:xfrm>
        <a:prstGeom prst="roundRect">
          <a:avLst>
            <a:gd name="adj" fmla="val 1667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 lastClr="FFFFFF"/>
              </a:solidFill>
              <a:latin typeface="Calibri"/>
              <a:ea typeface="ＭＳ Ｐゴシック"/>
              <a:cs typeface="+mn-cs"/>
            </a:rPr>
            <a:t>Assess</a:t>
          </a:r>
        </a:p>
      </dsp:txBody>
      <dsp:txXfrm>
        <a:off x="29821" y="29821"/>
        <a:ext cx="624274" cy="551124"/>
      </dsp:txXfrm>
    </dsp:sp>
    <dsp:sp modelId="{E1463139-BE4F-4F0E-8657-F8A2E305D68F}">
      <dsp:nvSpPr>
        <dsp:cNvPr id="0" name=""/>
        <dsp:cNvSpPr/>
      </dsp:nvSpPr>
      <dsp:spPr>
        <a:xfrm>
          <a:off x="704828" y="82415"/>
          <a:ext cx="3224956" cy="49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Perform a quick </a:t>
          </a:r>
          <a:r>
            <a:rPr lang="en-GB" sz="1400" b="0" kern="1200" dirty="0" err="1">
              <a:solidFill>
                <a:sysClr val="windowText" lastClr="000000">
                  <a:hueOff val="0"/>
                  <a:satOff val="0"/>
                  <a:lumOff val="0"/>
                  <a:alphaOff val="0"/>
                </a:sysClr>
              </a:solidFill>
              <a:latin typeface="Calibri"/>
              <a:ea typeface="ＭＳ Ｐゴシック"/>
              <a:cs typeface="+mn-cs"/>
            </a:rPr>
            <a:t>T.I.L.E</a:t>
          </a:r>
          <a:r>
            <a:rPr lang="en-GB" sz="1400" b="0" kern="1200" dirty="0">
              <a:solidFill>
                <a:sysClr val="windowText" lastClr="000000">
                  <a:hueOff val="0"/>
                  <a:satOff val="0"/>
                  <a:lumOff val="0"/>
                  <a:alphaOff val="0"/>
                </a:sysClr>
              </a:solidFill>
              <a:latin typeface="Calibri"/>
              <a:ea typeface="ＭＳ Ｐゴシック"/>
              <a:cs typeface="+mn-cs"/>
            </a:rPr>
            <a:t>. assessment</a:t>
          </a:r>
        </a:p>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Consider how you will grip/lift the item</a:t>
          </a:r>
        </a:p>
      </dsp:txBody>
      <dsp:txXfrm>
        <a:off x="704828" y="82415"/>
        <a:ext cx="3224956" cy="493648"/>
      </dsp:txXfrm>
    </dsp:sp>
    <dsp:sp modelId="{43CE11D9-5CCB-4001-94A8-9131E933FC40}">
      <dsp:nvSpPr>
        <dsp:cNvPr id="0" name=""/>
        <dsp:cNvSpPr/>
      </dsp:nvSpPr>
      <dsp:spPr>
        <a:xfrm rot="5400000">
          <a:off x="1642443" y="1912843"/>
          <a:ext cx="815386" cy="590101"/>
        </a:xfrm>
        <a:prstGeom prst="bentUpArrow">
          <a:avLst>
            <a:gd name="adj1" fmla="val 32840"/>
            <a:gd name="adj2" fmla="val 25000"/>
            <a:gd name="adj3" fmla="val 35780"/>
          </a:avLst>
        </a:prstGeom>
        <a:solidFill>
          <a:srgbClr val="9BBB59">
            <a:tint val="50000"/>
            <a:hueOff val="3572888"/>
            <a:satOff val="-5243"/>
            <a:lumOff val="3553"/>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13C163B8-63D8-4747-9C63-823CEEC19855}">
      <dsp:nvSpPr>
        <dsp:cNvPr id="0" name=""/>
        <dsp:cNvSpPr/>
      </dsp:nvSpPr>
      <dsp:spPr>
        <a:xfrm>
          <a:off x="890989" y="1134779"/>
          <a:ext cx="1050925" cy="610766"/>
        </a:xfrm>
        <a:prstGeom prst="roundRect">
          <a:avLst>
            <a:gd name="adj" fmla="val 16670"/>
          </a:avLst>
        </a:prstGeom>
        <a:solidFill>
          <a:srgbClr val="9BBB59">
            <a:hueOff val="2812566"/>
            <a:satOff val="-4220"/>
            <a:lumOff val="-686"/>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 lastClr="FFFFFF"/>
              </a:solidFill>
              <a:latin typeface="Calibri"/>
              <a:ea typeface="ＭＳ Ｐゴシック"/>
              <a:cs typeface="+mn-cs"/>
            </a:rPr>
            <a:t>Capabilities</a:t>
          </a:r>
        </a:p>
      </dsp:txBody>
      <dsp:txXfrm>
        <a:off x="920810" y="1164600"/>
        <a:ext cx="991283" cy="551124"/>
      </dsp:txXfrm>
    </dsp:sp>
    <dsp:sp modelId="{D565167B-B1DE-4B9C-956F-7A89E7ADC4A3}">
      <dsp:nvSpPr>
        <dsp:cNvPr id="0" name=""/>
        <dsp:cNvSpPr/>
      </dsp:nvSpPr>
      <dsp:spPr>
        <a:xfrm>
          <a:off x="1939026" y="1234546"/>
          <a:ext cx="2622276" cy="49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Is everyone capable?</a:t>
          </a:r>
        </a:p>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How do capabilities compare? Height, strength, etc.</a:t>
          </a:r>
        </a:p>
      </dsp:txBody>
      <dsp:txXfrm>
        <a:off x="1939026" y="1234546"/>
        <a:ext cx="2622276" cy="493648"/>
      </dsp:txXfrm>
    </dsp:sp>
    <dsp:sp modelId="{2326A501-DEFD-4690-8F92-3488D187EC79}">
      <dsp:nvSpPr>
        <dsp:cNvPr id="0" name=""/>
        <dsp:cNvSpPr/>
      </dsp:nvSpPr>
      <dsp:spPr>
        <a:xfrm rot="5400000">
          <a:off x="3025026" y="3090469"/>
          <a:ext cx="722361" cy="590101"/>
        </a:xfrm>
        <a:prstGeom prst="bentUpArrow">
          <a:avLst>
            <a:gd name="adj1" fmla="val 32840"/>
            <a:gd name="adj2" fmla="val 25000"/>
            <a:gd name="adj3" fmla="val 35780"/>
          </a:avLst>
        </a:prstGeom>
        <a:solidFill>
          <a:srgbClr val="9BBB59">
            <a:tint val="50000"/>
            <a:hueOff val="7145777"/>
            <a:satOff val="-10486"/>
            <a:lumOff val="7107"/>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2D2B8402-95CB-43C3-A716-BC6379EF13D4}">
      <dsp:nvSpPr>
        <dsp:cNvPr id="0" name=""/>
        <dsp:cNvSpPr/>
      </dsp:nvSpPr>
      <dsp:spPr>
        <a:xfrm>
          <a:off x="2353625" y="2341565"/>
          <a:ext cx="953555" cy="610766"/>
        </a:xfrm>
        <a:prstGeom prst="roundRect">
          <a:avLst>
            <a:gd name="adj" fmla="val 16670"/>
          </a:avLst>
        </a:prstGeom>
        <a:solidFill>
          <a:srgbClr val="9BBB59">
            <a:hueOff val="5625132"/>
            <a:satOff val="-8440"/>
            <a:lumOff val="-1373"/>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 lastClr="FFFFFF"/>
              </a:solidFill>
              <a:latin typeface="Calibri"/>
              <a:ea typeface="ＭＳ Ｐゴシック"/>
              <a:cs typeface="+mn-cs"/>
            </a:rPr>
            <a:t>Clear route</a:t>
          </a:r>
        </a:p>
      </dsp:txBody>
      <dsp:txXfrm>
        <a:off x="2383446" y="2371386"/>
        <a:ext cx="893913" cy="551124"/>
      </dsp:txXfrm>
    </dsp:sp>
    <dsp:sp modelId="{1B7E306C-7B7F-4169-9608-B9425854D447}">
      <dsp:nvSpPr>
        <dsp:cNvPr id="0" name=""/>
        <dsp:cNvSpPr/>
      </dsp:nvSpPr>
      <dsp:spPr>
        <a:xfrm>
          <a:off x="3307179" y="2376266"/>
          <a:ext cx="2635831" cy="49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b="0" kern="1200" dirty="0">
              <a:solidFill>
                <a:schemeClr val="tx1"/>
              </a:solidFill>
              <a:latin typeface="Calibri"/>
              <a:ea typeface="ＭＳ Ｐゴシック"/>
              <a:cs typeface="+mn-cs"/>
            </a:rPr>
            <a:t>Does everyone know the route?</a:t>
          </a:r>
        </a:p>
        <a:p>
          <a:pPr marL="114300" lvl="1" indent="-114300" algn="l" defTabSz="622300">
            <a:lnSpc>
              <a:spcPct val="90000"/>
            </a:lnSpc>
            <a:spcBef>
              <a:spcPct val="0"/>
            </a:spcBef>
            <a:spcAft>
              <a:spcPct val="15000"/>
            </a:spcAft>
            <a:buChar char="•"/>
          </a:pPr>
          <a:r>
            <a:rPr lang="en-GB" sz="1400" b="0" kern="1200" dirty="0">
              <a:solidFill>
                <a:schemeClr val="tx1"/>
              </a:solidFill>
              <a:latin typeface="Calibri"/>
              <a:ea typeface="ＭＳ Ｐゴシック"/>
              <a:cs typeface="+mn-cs"/>
            </a:rPr>
            <a:t>Is the route clear?</a:t>
          </a:r>
        </a:p>
      </dsp:txBody>
      <dsp:txXfrm>
        <a:off x="3307179" y="2376266"/>
        <a:ext cx="2635831" cy="493648"/>
      </dsp:txXfrm>
    </dsp:sp>
    <dsp:sp modelId="{4D7D0CF2-D762-4E93-84EF-CEA797613E6E}">
      <dsp:nvSpPr>
        <dsp:cNvPr id="0" name=""/>
        <dsp:cNvSpPr/>
      </dsp:nvSpPr>
      <dsp:spPr>
        <a:xfrm>
          <a:off x="3718591" y="3456383"/>
          <a:ext cx="1388782" cy="610766"/>
        </a:xfrm>
        <a:prstGeom prst="roundRect">
          <a:avLst>
            <a:gd name="adj" fmla="val 16670"/>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 lastClr="FFFFFF"/>
              </a:solidFill>
              <a:latin typeface="Calibri"/>
              <a:ea typeface="ＭＳ Ｐゴシック"/>
              <a:cs typeface="+mn-cs"/>
            </a:rPr>
            <a:t>Communication</a:t>
          </a:r>
        </a:p>
      </dsp:txBody>
      <dsp:txXfrm>
        <a:off x="3748412" y="3486204"/>
        <a:ext cx="1329140" cy="551124"/>
      </dsp:txXfrm>
    </dsp:sp>
    <dsp:sp modelId="{D9DE01CF-409A-443A-BB3C-A377DFED9986}">
      <dsp:nvSpPr>
        <dsp:cNvPr id="0" name=""/>
        <dsp:cNvSpPr/>
      </dsp:nvSpPr>
      <dsp:spPr>
        <a:xfrm>
          <a:off x="5152165" y="3456387"/>
          <a:ext cx="1619303" cy="667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Nominate a leader</a:t>
          </a:r>
        </a:p>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Clear commands</a:t>
          </a:r>
        </a:p>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Everybody ready?</a:t>
          </a:r>
        </a:p>
      </dsp:txBody>
      <dsp:txXfrm>
        <a:off x="5152165" y="3456387"/>
        <a:ext cx="1619303" cy="667951"/>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8" charset="0"/>
              </a:defRPr>
            </a:lvl1pPr>
          </a:lstStyle>
          <a:p>
            <a:pPr>
              <a:defRPr/>
            </a:pPr>
            <a:endParaRPr lang="en-GB"/>
          </a:p>
        </p:txBody>
      </p:sp>
      <p:sp>
        <p:nvSpPr>
          <p:cNvPr id="4099" name="Rectangle 3"/>
          <p:cNvSpPr>
            <a:spLocks noGrp="1" noChangeArrowheads="1"/>
          </p:cNvSpPr>
          <p:nvPr>
            <p:ph type="dt" sz="quarter" idx="1"/>
          </p:nvPr>
        </p:nvSpPr>
        <p:spPr bwMode="auto">
          <a:xfrm>
            <a:off x="3849688" y="0"/>
            <a:ext cx="2944812"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GB"/>
          </a:p>
        </p:txBody>
      </p:sp>
      <p:sp>
        <p:nvSpPr>
          <p:cNvPr id="4100" name="Rectangle 4"/>
          <p:cNvSpPr>
            <a:spLocks noGrp="1" noChangeArrowheads="1"/>
          </p:cNvSpPr>
          <p:nvPr>
            <p:ph type="ftr" sz="quarter" idx="2"/>
          </p:nvPr>
        </p:nvSpPr>
        <p:spPr bwMode="auto">
          <a:xfrm>
            <a:off x="0" y="9434513"/>
            <a:ext cx="2944813"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8" charset="0"/>
              </a:defRPr>
            </a:lvl1pPr>
          </a:lstStyle>
          <a:p>
            <a:pPr>
              <a:defRPr/>
            </a:pPr>
            <a:endParaRPr lang="en-GB"/>
          </a:p>
        </p:txBody>
      </p:sp>
      <p:sp>
        <p:nvSpPr>
          <p:cNvPr id="4101" name="Rectangle 5"/>
          <p:cNvSpPr>
            <a:spLocks noGrp="1" noChangeArrowheads="1"/>
          </p:cNvSpPr>
          <p:nvPr>
            <p:ph type="sldNum" sz="quarter" idx="3"/>
          </p:nvPr>
        </p:nvSpPr>
        <p:spPr bwMode="auto">
          <a:xfrm>
            <a:off x="3849688" y="9434513"/>
            <a:ext cx="2944812"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9875573A-6C4F-4793-A1D5-A1D8CDF3CCE1}" type="slidenum">
              <a:rPr lang="en-GB"/>
              <a:pPr>
                <a:defRPr/>
              </a:pPr>
              <a:t>‹#›</a:t>
            </a:fld>
            <a:endParaRPr lang="en-GB" dirty="0"/>
          </a:p>
        </p:txBody>
      </p:sp>
    </p:spTree>
    <p:extLst>
      <p:ext uri="{BB962C8B-B14F-4D97-AF65-F5344CB8AC3E}">
        <p14:creationId xmlns:p14="http://schemas.microsoft.com/office/powerpoint/2010/main" val="18671609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8" charset="0"/>
              </a:defRPr>
            </a:lvl1pPr>
          </a:lstStyle>
          <a:p>
            <a:pPr>
              <a:defRPr/>
            </a:pPr>
            <a:endParaRPr lang="en-GB"/>
          </a:p>
        </p:txBody>
      </p:sp>
      <p:sp>
        <p:nvSpPr>
          <p:cNvPr id="6147" name="Rectangle 3"/>
          <p:cNvSpPr>
            <a:spLocks noGrp="1" noChangeArrowheads="1"/>
          </p:cNvSpPr>
          <p:nvPr>
            <p:ph type="dt" idx="1"/>
          </p:nvPr>
        </p:nvSpPr>
        <p:spPr bwMode="auto">
          <a:xfrm>
            <a:off x="3886200" y="0"/>
            <a:ext cx="28956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GB"/>
          </a:p>
        </p:txBody>
      </p:sp>
      <p:sp>
        <p:nvSpPr>
          <p:cNvPr id="27652" name="Rectangle 4"/>
          <p:cNvSpPr>
            <a:spLocks noGrp="1" noRot="1" noChangeAspect="1" noChangeArrowheads="1" noTextEdit="1"/>
          </p:cNvSpPr>
          <p:nvPr>
            <p:ph type="sldImg" idx="2"/>
          </p:nvPr>
        </p:nvSpPr>
        <p:spPr bwMode="auto">
          <a:xfrm>
            <a:off x="73025" y="762000"/>
            <a:ext cx="6635750" cy="3733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724400"/>
            <a:ext cx="49530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150" name="Rectangle 6"/>
          <p:cNvSpPr>
            <a:spLocks noGrp="1" noChangeArrowheads="1"/>
          </p:cNvSpPr>
          <p:nvPr>
            <p:ph type="ftr" sz="quarter" idx="4"/>
          </p:nvPr>
        </p:nvSpPr>
        <p:spPr bwMode="auto">
          <a:xfrm>
            <a:off x="0" y="9448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8" charset="0"/>
              </a:defRPr>
            </a:lvl1pPr>
          </a:lstStyle>
          <a:p>
            <a:pPr>
              <a:defRPr/>
            </a:pPr>
            <a:endParaRPr lang="en-GB"/>
          </a:p>
        </p:txBody>
      </p:sp>
      <p:sp>
        <p:nvSpPr>
          <p:cNvPr id="6151" name="Rectangle 7"/>
          <p:cNvSpPr>
            <a:spLocks noGrp="1" noChangeArrowheads="1"/>
          </p:cNvSpPr>
          <p:nvPr>
            <p:ph type="sldNum" sz="quarter" idx="5"/>
          </p:nvPr>
        </p:nvSpPr>
        <p:spPr bwMode="auto">
          <a:xfrm>
            <a:off x="3886200" y="9448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850F564B-CBBE-47E3-82C1-BF480E3ECD27}" type="slidenum">
              <a:rPr lang="en-GB"/>
              <a:pPr>
                <a:defRPr/>
              </a:pPr>
              <a:t>‹#›</a:t>
            </a:fld>
            <a:endParaRPr lang="en-GB" dirty="0"/>
          </a:p>
        </p:txBody>
      </p:sp>
    </p:spTree>
    <p:extLst>
      <p:ext uri="{BB962C8B-B14F-4D97-AF65-F5344CB8AC3E}">
        <p14:creationId xmlns:p14="http://schemas.microsoft.com/office/powerpoint/2010/main" val="3338123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2058289B-C7C6-476B-9A9A-294161F5EC6C}" type="slidenum">
              <a:rPr lang="en-GB" altLang="en-US" sz="1200" smtClean="0">
                <a:latin typeface="Times New Roman" pitchFamily="18" charset="0"/>
              </a:rPr>
              <a:pPr eaLnBrk="1" hangingPunct="1"/>
              <a:t>1</a:t>
            </a:fld>
            <a:endParaRPr lang="en-GB" altLang="en-US" sz="1200">
              <a:latin typeface="Times New Roman" pitchFamily="18" charset="0"/>
            </a:endParaRPr>
          </a:p>
        </p:txBody>
      </p:sp>
      <p:sp>
        <p:nvSpPr>
          <p:cNvPr id="28675"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1AC995C1-2C7C-44B1-B2D6-DA1800261387}" type="slidenum">
              <a:rPr lang="en-GB" altLang="en-US" sz="1200">
                <a:latin typeface="Arial" charset="0"/>
              </a:rPr>
              <a:pPr algn="r" eaLnBrk="1" hangingPunct="1"/>
              <a:t>1</a:t>
            </a:fld>
            <a:endParaRPr lang="en-GB" altLang="en-US" sz="1200">
              <a:latin typeface="Arial" charset="0"/>
            </a:endParaRPr>
          </a:p>
        </p:txBody>
      </p:sp>
      <p:sp>
        <p:nvSpPr>
          <p:cNvPr id="28676" name="Rectangle 2"/>
          <p:cNvSpPr>
            <a:spLocks noGrp="1" noRot="1" noChangeAspect="1" noChangeArrowheads="1" noTextEdit="1"/>
          </p:cNvSpPr>
          <p:nvPr>
            <p:ph type="sldImg"/>
          </p:nvPr>
        </p:nvSpPr>
        <p:spPr>
          <a:xfrm>
            <a:off x="88900" y="744538"/>
            <a:ext cx="6619875" cy="3724275"/>
          </a:xfrm>
          <a:ln/>
        </p:spPr>
      </p:sp>
      <p:sp>
        <p:nvSpPr>
          <p:cNvPr id="28677"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Times New Roman" pitchFamily="18" charset="0"/>
                <a:ea typeface="+mn-ea"/>
                <a:cs typeface="+mn-cs"/>
              </a:rPr>
              <a:t>The purpose of this session is to reduce and to help prevent musculoskeletal ill-heath amongst your employees. </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Most, if not all your delegates, know what the safer handling and seated posture is. They also know that it if we use safer techniques, we may prevent an injury in the future. </a:t>
            </a:r>
            <a:r>
              <a:rPr lang="en-GB" sz="1200" b="1" kern="1200" dirty="0">
                <a:solidFill>
                  <a:schemeClr val="tx1"/>
                </a:solidFill>
                <a:effectLst/>
                <a:latin typeface="Times New Roman" pitchFamily="18" charset="0"/>
                <a:ea typeface="+mn-ea"/>
                <a:cs typeface="+mn-cs"/>
              </a:rPr>
              <a:t>However, very few people adopt good posture to prevent an injury, they tend to use good posture because they have </a:t>
            </a:r>
            <a:r>
              <a:rPr lang="en-GB" sz="1200" b="1" i="1" kern="1200" dirty="0">
                <a:solidFill>
                  <a:schemeClr val="tx1"/>
                </a:solidFill>
                <a:effectLst/>
                <a:latin typeface="Times New Roman" pitchFamily="18" charset="0"/>
                <a:ea typeface="+mn-ea"/>
                <a:cs typeface="+mn-cs"/>
              </a:rPr>
              <a:t>suffered</a:t>
            </a:r>
            <a:r>
              <a:rPr lang="en-GB" sz="1200" b="1" kern="1200" dirty="0">
                <a:solidFill>
                  <a:schemeClr val="tx1"/>
                </a:solidFill>
                <a:effectLst/>
                <a:latin typeface="Times New Roman" pitchFamily="18" charset="0"/>
                <a:ea typeface="+mn-ea"/>
                <a:cs typeface="+mn-cs"/>
              </a:rPr>
              <a:t> an injury.</a:t>
            </a:r>
          </a:p>
          <a:p>
            <a:endParaRPr lang="en-GB" sz="1200" b="1"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This session will make your delegates think about all of the reasons why people adopt compromised postures in day to day life, and make them appreciate all of the benefits if they do undertake safer handling techniques.</a:t>
            </a:r>
          </a:p>
          <a:p>
            <a:pPr eaLnBrk="1" hangingPunct="1"/>
            <a:endParaRPr lang="en-US" altLang="en-US" dirty="0"/>
          </a:p>
          <a:p>
            <a:r>
              <a:rPr lang="en-GB" sz="1200" b="1" kern="1200" dirty="0">
                <a:solidFill>
                  <a:schemeClr val="tx1"/>
                </a:solidFill>
                <a:effectLst/>
                <a:latin typeface="Times New Roman" pitchFamily="18" charset="0"/>
                <a:ea typeface="+mn-ea"/>
                <a:cs typeface="+mn-cs"/>
              </a:rPr>
              <a:t>Ice Breaker:</a:t>
            </a:r>
            <a:r>
              <a:rPr lang="en-GB" sz="1200" kern="1200" dirty="0">
                <a:solidFill>
                  <a:schemeClr val="tx1"/>
                </a:solidFill>
                <a:effectLst/>
                <a:latin typeface="Times New Roman" pitchFamily="18" charset="0"/>
                <a:ea typeface="+mn-ea"/>
                <a:cs typeface="+mn-cs"/>
              </a:rPr>
              <a:t>  Allow the delegates 2-3 minutes to think of 5-10 things that they enjoy doing in their lives. Using your white board, ask the group to call out some of the items on their list. You should collate a list of at least 15-20 items. These often include the following:</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Socialising </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Spending time with family and friends</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Playing sports</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Holidays</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Money</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Sleeping</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Music</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Watching Films</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Meals out etc.</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Now ask the group: “How many of these activities can be done with a chronic injury?” Ask the group how they would feel if their life was so restricted and who would be affected by this.</a:t>
            </a:r>
          </a:p>
          <a:p>
            <a:endParaRPr lang="en-GB" altLang="en-US" sz="1200" kern="1200" dirty="0">
              <a:solidFill>
                <a:schemeClr val="tx1"/>
              </a:solidFill>
              <a:effectLst/>
              <a:latin typeface="Times New Roman" pitchFamily="18" charset="0"/>
              <a:ea typeface="+mn-ea"/>
              <a:cs typeface="+mn-cs"/>
            </a:endParaRPr>
          </a:p>
          <a:p>
            <a:r>
              <a:rPr lang="en-GB" altLang="en-US" sz="1200" b="1" kern="1200" dirty="0">
                <a:solidFill>
                  <a:schemeClr val="tx1"/>
                </a:solidFill>
                <a:effectLst/>
                <a:latin typeface="Times New Roman" pitchFamily="18" charset="0"/>
                <a:ea typeface="+mn-ea"/>
                <a:cs typeface="+mn-cs"/>
              </a:rPr>
              <a:t>Menzies (formally Bibby) Trainer Support Pack PowerPoint</a:t>
            </a:r>
          </a:p>
          <a:p>
            <a:r>
              <a:rPr lang="en-GB" altLang="en-US" sz="1200" kern="1200" dirty="0">
                <a:solidFill>
                  <a:schemeClr val="tx1"/>
                </a:solidFill>
                <a:effectLst/>
                <a:latin typeface="Times New Roman" pitchFamily="18" charset="0"/>
                <a:ea typeface="+mn-ea"/>
                <a:cs typeface="+mn-cs"/>
              </a:rPr>
              <a:t>-----------------------------------------------------------------------------------------------------------</a:t>
            </a:r>
          </a:p>
          <a:p>
            <a:r>
              <a:rPr lang="en-US" altLang="en-US" dirty="0"/>
              <a:t>Revision 1.07 – 06/Feb/2020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Revision 1.08 – 23/Nov/2020 – Updated injury statistics. Changed slide size to ‘wide-screen’ format.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Revision 1.09 – 20/Apr/2021 – Rebranding from Bibby to Menzies.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Revision 1.10 - 18/Jan/2022 - Further interim rebranding of slides from Bibby to Menzies, including videos.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endParaRPr lang="en-US" altLang="en-US" dirty="0"/>
          </a:p>
          <a:p>
            <a:pPr eaLnBrk="1" hangingPunct="1"/>
            <a:endParaRPr lang="en-US" altLang="en-US" dirty="0"/>
          </a:p>
        </p:txBody>
      </p:sp>
    </p:spTree>
    <p:extLst>
      <p:ext uri="{BB962C8B-B14F-4D97-AF65-F5344CB8AC3E}">
        <p14:creationId xmlns:p14="http://schemas.microsoft.com/office/powerpoint/2010/main" val="4160263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73025" y="762000"/>
            <a:ext cx="6635750" cy="3733800"/>
          </a:xfrm>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0" i="0" dirty="0">
                <a:latin typeface="Calibri" panose="020F0502020204030204" pitchFamily="34" charset="0"/>
              </a:rPr>
              <a:t>This slide provides the recommended pushing or pulling loads guidance figures. These figures for stopping/starting a load and for keeping a load in motion are provided in the Health and Safety Executive guidance booklet L23 “Manual Handling Operations Regulations 1992 - Guidance on Regulations”. [ www.hse.gov.uk/pubns/books/l23.htm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200" b="1" i="0" dirty="0">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200" b="1" i="0" dirty="0">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i="0" dirty="0">
                <a:latin typeface="Calibri" panose="020F0502020204030204" pitchFamily="34" charset="0"/>
              </a:rPr>
              <a:t>Note: These weights/figures are not the law. </a:t>
            </a:r>
            <a:r>
              <a:rPr lang="en-GB" altLang="en-US" sz="1200" b="0" i="0" dirty="0">
                <a:latin typeface="Calibri" panose="020F0502020204030204" pitchFamily="34" charset="0"/>
              </a:rPr>
              <a:t>These are just recommendations.</a:t>
            </a:r>
          </a:p>
          <a:p>
            <a:endParaRPr lang="en-GB" dirty="0"/>
          </a:p>
          <a:p>
            <a:endParaRPr lang="en-US" altLang="en-US" dirty="0"/>
          </a:p>
        </p:txBody>
      </p:sp>
    </p:spTree>
    <p:extLst>
      <p:ext uri="{BB962C8B-B14F-4D97-AF65-F5344CB8AC3E}">
        <p14:creationId xmlns:p14="http://schemas.microsoft.com/office/powerpoint/2010/main" val="773782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p>
            <a:pPr>
              <a:defRPr/>
            </a:pPr>
            <a:fld id="{8E9C4C7D-A75B-4172-9360-91B004B66A9D}" type="slidenum">
              <a:rPr lang="en-GB" smtClean="0"/>
              <a:pPr>
                <a:defRPr/>
              </a:pPr>
              <a:t>11</a:t>
            </a:fld>
            <a:endParaRPr lang="en-GB"/>
          </a:p>
        </p:txBody>
      </p:sp>
      <p:sp>
        <p:nvSpPr>
          <p:cNvPr id="131075"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r" eaLnBrk="1" hangingPunct="1"/>
            <a:fld id="{5138A154-8CEA-4508-9B57-2319F00A6DC4}" type="slidenum">
              <a:rPr lang="en-GB" altLang="en-US" sz="1200">
                <a:latin typeface="Arial" charset="0"/>
              </a:rPr>
              <a:pPr algn="r" eaLnBrk="1" hangingPunct="1"/>
              <a:t>11</a:t>
            </a:fld>
            <a:endParaRPr lang="en-GB" altLang="en-US" sz="1200">
              <a:latin typeface="Arial" charset="0"/>
            </a:endParaRPr>
          </a:p>
        </p:txBody>
      </p:sp>
      <p:sp>
        <p:nvSpPr>
          <p:cNvPr id="131076" name="Rectangle 2"/>
          <p:cNvSpPr>
            <a:spLocks noGrp="1" noRot="1" noChangeAspect="1" noChangeArrowheads="1" noTextEdit="1"/>
          </p:cNvSpPr>
          <p:nvPr>
            <p:ph type="sldImg"/>
          </p:nvPr>
        </p:nvSpPr>
        <p:spPr>
          <a:xfrm>
            <a:off x="88900" y="744538"/>
            <a:ext cx="6619875" cy="3724275"/>
          </a:xfrm>
          <a:ln/>
        </p:spPr>
      </p:sp>
      <p:sp>
        <p:nvSpPr>
          <p:cNvPr id="131077"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Ask the delegates which type of injury they think they would see most in their line of work (in in their business/company).</a:t>
            </a:r>
          </a:p>
          <a:p>
            <a:pPr eaLnBrk="1" hangingPunct="1"/>
            <a:endParaRPr lang="en-US" altLang="en-US" dirty="0"/>
          </a:p>
          <a:p>
            <a:r>
              <a:rPr lang="en-GB" sz="1200" kern="1200" dirty="0">
                <a:solidFill>
                  <a:schemeClr val="tx1"/>
                </a:solidFill>
                <a:effectLst/>
                <a:latin typeface="Times New Roman" pitchFamily="18" charset="0"/>
                <a:ea typeface="+mn-ea"/>
                <a:cs typeface="+mn-cs"/>
              </a:rPr>
              <a:t>Cumulative strain is defined as the “progressive degeneration or stiffening of body and muscle tissue due to habitual excessive or prolonged exertion or loading”.</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Over-exertion injuries tend to be more sudden in nature and are often caused by a one-off event.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Cumulative injuries can be built up over a long period of time. </a:t>
            </a:r>
            <a:endParaRPr lang="en-US" altLang="en-US" dirty="0"/>
          </a:p>
          <a:p>
            <a:pPr eaLnBrk="1" hangingPunct="1"/>
            <a:endParaRPr lang="en-US" altLang="en-US" dirty="0"/>
          </a:p>
          <a:p>
            <a:pPr eaLnBrk="1" hangingPunct="1"/>
            <a:r>
              <a:rPr lang="en-US" altLang="en-US" dirty="0"/>
              <a:t>Cumulative injuries could be from lifting very light-weight items repeatedly. I.e. picking from shelves. This will be made much worse if those items are low down or high up (i.e. stooping or reaching).</a:t>
            </a:r>
          </a:p>
          <a:p>
            <a:pPr eaLnBrk="1" hangingPunct="1"/>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There is evidence to suggest that the majority of musculoskeletal disorders (MSDs) are due to an accumulation of actions rather than from any one single incident or event.  The single action of a task may be relatively harmless e.g. loading cans onto a supermarket shelf for example. The cumulative effect of repeating this task over a long period of time - often weeks, months or years however may lead to a cumulative strain injury.</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3849687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73025" y="762000"/>
            <a:ext cx="6635750" cy="3733800"/>
          </a:xfrm>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200" b="1" i="0" kern="1200" dirty="0">
                <a:solidFill>
                  <a:schemeClr val="tx1"/>
                </a:solidFill>
                <a:effectLst/>
                <a:latin typeface="Times New Roman" pitchFamily="18" charset="0"/>
                <a:ea typeface="+mn-ea"/>
                <a:cs typeface="+mn-cs"/>
              </a:rPr>
              <a:t>The spine</a:t>
            </a:r>
            <a:r>
              <a:rPr lang="en-GB" sz="1200" b="0" i="0" kern="1200" dirty="0">
                <a:solidFill>
                  <a:schemeClr val="tx1"/>
                </a:solidFill>
                <a:effectLst/>
                <a:latin typeface="Times New Roman" pitchFamily="18" charset="0"/>
                <a:ea typeface="+mn-ea"/>
                <a:cs typeface="+mn-cs"/>
              </a:rPr>
              <a:t> is our body's central support structure. It keeps us upright and connects the different parts of our skeleton to each other. </a:t>
            </a:r>
          </a:p>
          <a:p>
            <a:pPr eaLnBrk="1" hangingPunct="1"/>
            <a:r>
              <a:rPr lang="en-GB" sz="1200" b="0" i="0" kern="1200" dirty="0">
                <a:solidFill>
                  <a:schemeClr val="tx1"/>
                </a:solidFill>
                <a:effectLst/>
                <a:latin typeface="Times New Roman" pitchFamily="18" charset="0"/>
                <a:ea typeface="+mn-ea"/>
                <a:cs typeface="+mn-cs"/>
              </a:rPr>
              <a:t>It is a strong yet flexible structure that protects the spinal cord, supports the head, provides the ability to negotiate our environment, and that provides an attachment for the ribs.</a:t>
            </a:r>
          </a:p>
          <a:p>
            <a:pPr eaLnBrk="1" hangingPunct="1"/>
            <a:endParaRPr lang="en-GB" altLang="en-US" sz="1200" b="0" i="0" kern="1200" dirty="0">
              <a:solidFill>
                <a:schemeClr val="tx1"/>
              </a:solidFill>
              <a:effectLst/>
              <a:latin typeface="Times New Roman" pitchFamily="18" charset="0"/>
              <a:ea typeface="+mn-ea"/>
              <a:cs typeface="+mn-cs"/>
            </a:endParaRPr>
          </a:p>
          <a:p>
            <a:pPr eaLnBrk="1" hangingPunct="1"/>
            <a:r>
              <a:rPr lang="en-US" altLang="en-US" dirty="0"/>
              <a:t>Discuss areas of the spine.</a:t>
            </a:r>
          </a:p>
          <a:p>
            <a:pPr eaLnBrk="1" hangingPunct="1"/>
            <a:endParaRPr lang="en-US" altLang="en-US" dirty="0"/>
          </a:p>
          <a:p>
            <a:pPr eaLnBrk="1" hangingPunct="1"/>
            <a:r>
              <a:rPr lang="en-US" altLang="en-US" dirty="0"/>
              <a:t>Ask delegates which area they think may see the most injuries, and why. </a:t>
            </a:r>
          </a:p>
          <a:p>
            <a:pPr eaLnBrk="1" hangingPunct="1"/>
            <a:r>
              <a:rPr lang="en-US" altLang="en-US" dirty="0"/>
              <a:t>(Lumbar Spine, i.e. lower back pain – due to leverage effect, limited flexibility at base of spine, exacerbated by twisting!).</a:t>
            </a:r>
          </a:p>
          <a:p>
            <a:endParaRPr lang="en-US" altLang="en-US" dirty="0"/>
          </a:p>
        </p:txBody>
      </p:sp>
    </p:spTree>
    <p:extLst>
      <p:ext uri="{BB962C8B-B14F-4D97-AF65-F5344CB8AC3E}">
        <p14:creationId xmlns:p14="http://schemas.microsoft.com/office/powerpoint/2010/main" val="1224558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87313" y="744538"/>
            <a:ext cx="6619875" cy="3724275"/>
          </a:xfrm>
          <a:ln/>
        </p:spPr>
      </p:sp>
      <p:sp>
        <p:nvSpPr>
          <p:cNvPr id="39939"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Discuss the spine in detail.</a:t>
            </a:r>
          </a:p>
          <a:p>
            <a:endParaRPr lang="en-GB" dirty="0"/>
          </a:p>
          <a:p>
            <a:r>
              <a:rPr lang="en-GB" sz="1200" kern="1200" dirty="0">
                <a:solidFill>
                  <a:schemeClr val="tx1"/>
                </a:solidFill>
                <a:effectLst/>
                <a:latin typeface="Times New Roman" pitchFamily="18" charset="0"/>
                <a:ea typeface="+mn-ea"/>
                <a:cs typeface="+mn-cs"/>
              </a:rPr>
              <a:t>Sandwiched between the vertebrae are the discs. The main functions of the </a:t>
            </a:r>
            <a:r>
              <a:rPr lang="en-GB" sz="1200" b="1" kern="1200" dirty="0">
                <a:solidFill>
                  <a:schemeClr val="tx1"/>
                </a:solidFill>
                <a:effectLst/>
                <a:latin typeface="Times New Roman" pitchFamily="18" charset="0"/>
                <a:ea typeface="+mn-ea"/>
                <a:cs typeface="+mn-cs"/>
              </a:rPr>
              <a:t>intervertebral discs </a:t>
            </a:r>
            <a:r>
              <a:rPr lang="en-GB" sz="1200" kern="1200" dirty="0">
                <a:solidFill>
                  <a:schemeClr val="tx1"/>
                </a:solidFill>
                <a:effectLst/>
                <a:latin typeface="Times New Roman" pitchFamily="18" charset="0"/>
                <a:ea typeface="+mn-ea"/>
                <a:cs typeface="+mn-cs"/>
              </a:rPr>
              <a:t>are: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to provide shock absorption </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to provide flexibility of the spine. </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Spinal discs act like cushions; damping the forces produced when walking, jumping, sitting, etc. Discs are so firmly adhered to the vertebrae above and below that they do not simply “slip”. A ‘</a:t>
            </a:r>
            <a:r>
              <a:rPr lang="en-GB" sz="1200" i="1" kern="1200" dirty="0">
                <a:solidFill>
                  <a:schemeClr val="tx1"/>
                </a:solidFill>
                <a:effectLst/>
                <a:latin typeface="Times New Roman" pitchFamily="18" charset="0"/>
                <a:ea typeface="+mn-ea"/>
                <a:cs typeface="+mn-cs"/>
              </a:rPr>
              <a:t>leaking disc’</a:t>
            </a:r>
            <a:r>
              <a:rPr lang="en-GB" sz="1200" kern="1200" dirty="0">
                <a:solidFill>
                  <a:schemeClr val="tx1"/>
                </a:solidFill>
                <a:effectLst/>
                <a:latin typeface="Times New Roman" pitchFamily="18" charset="0"/>
                <a:ea typeface="+mn-ea"/>
                <a:cs typeface="+mn-cs"/>
              </a:rPr>
              <a:t> would be slightly more accurate way of describing what medical professionals call a ‘prolapsed disc’.</a:t>
            </a:r>
            <a:endParaRPr lang="en-GB" dirty="0"/>
          </a:p>
          <a:p>
            <a:endParaRPr lang="en-GB" dirty="0"/>
          </a:p>
          <a:p>
            <a:r>
              <a:rPr lang="en-GB" sz="1200" b="0" i="0" kern="1200" dirty="0">
                <a:solidFill>
                  <a:schemeClr val="tx1"/>
                </a:solidFill>
                <a:effectLst/>
                <a:latin typeface="Times New Roman" pitchFamily="18" charset="0"/>
                <a:ea typeface="+mn-ea"/>
                <a:cs typeface="+mn-cs"/>
              </a:rPr>
              <a:t>A pinched nerve occurs when too much pressure is applied to a nerve by surrounding tissues, such as bones, cartilage, muscles or tendons. ... A herniated disk in your lower spine, for example, may put pressure on a nerve root, causing pain that radiates down the back of your leg.</a:t>
            </a:r>
            <a:endParaRPr lang="en-GB" b="0" dirty="0"/>
          </a:p>
          <a:p>
            <a:endParaRPr lang="en-US" altLang="en-US" dirty="0"/>
          </a:p>
        </p:txBody>
      </p:sp>
    </p:spTree>
    <p:extLst>
      <p:ext uri="{BB962C8B-B14F-4D97-AF65-F5344CB8AC3E}">
        <p14:creationId xmlns:p14="http://schemas.microsoft.com/office/powerpoint/2010/main" val="2631396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87313" y="744538"/>
            <a:ext cx="6619875" cy="3724275"/>
          </a:xfrm>
          <a:ln/>
        </p:spPr>
      </p:sp>
      <p:sp>
        <p:nvSpPr>
          <p:cNvPr id="40963"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kern="1200" dirty="0">
                <a:solidFill>
                  <a:schemeClr val="tx1"/>
                </a:solidFill>
                <a:effectLst/>
                <a:latin typeface="Times New Roman" pitchFamily="18" charset="0"/>
                <a:ea typeface="+mn-ea"/>
                <a:cs typeface="+mn-cs"/>
              </a:rPr>
              <a:t>Nerves</a:t>
            </a:r>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The spine encloses and protects the spinal cord which runs down the spinal canal from the brain. Nerves arise from the spinal cord and pass out between each pair of vertebrae. Once they have left the spine, the nerves branch out and supply all the tissues in their area, particularly the muscles. They also receive information from the joints, skin, tendons and muscles.</a:t>
            </a:r>
          </a:p>
          <a:p>
            <a:r>
              <a:rPr lang="en-GB" sz="1200" kern="1200" dirty="0">
                <a:solidFill>
                  <a:schemeClr val="tx1"/>
                </a:solidFill>
                <a:effectLst/>
                <a:latin typeface="Times New Roman" pitchFamily="18" charset="0"/>
                <a:ea typeface="+mn-ea"/>
                <a:cs typeface="+mn-cs"/>
              </a:rPr>
              <a:t>The nervous system is made up of millions of nerve fibres which transmit electrical impulses to and from the brain, connecting it with the rest of the body. When the nerve is irritated the effects can be felt along the length of the nerve. In cases in the low back, this can be all the way down to the foot and is known as Sciatica. In the neck irritated nerves can cause symptoms in the arm or hand.</a:t>
            </a:r>
          </a:p>
          <a:p>
            <a:pPr eaLnBrk="1" hangingPunct="1"/>
            <a:endParaRPr lang="en-US" altLang="en-US" dirty="0"/>
          </a:p>
          <a:p>
            <a:endParaRPr lang="en-US" altLang="en-US" dirty="0"/>
          </a:p>
        </p:txBody>
      </p:sp>
    </p:spTree>
    <p:extLst>
      <p:ext uri="{BB962C8B-B14F-4D97-AF65-F5344CB8AC3E}">
        <p14:creationId xmlns:p14="http://schemas.microsoft.com/office/powerpoint/2010/main" val="2925476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87313" y="744538"/>
            <a:ext cx="6619875" cy="3724275"/>
          </a:xfrm>
          <a:ln/>
        </p:spPr>
      </p:sp>
      <p:sp>
        <p:nvSpPr>
          <p:cNvPr id="43011"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Times New Roman" pitchFamily="18" charset="0"/>
                <a:ea typeface="+mn-ea"/>
                <a:cs typeface="+mn-cs"/>
              </a:rPr>
              <a:t>Discs rarely get damaged by a single action but are more commonly susceptible to stresses caused by twisting and stooping actions. You can relate this back to cumulative strain discussed earlier in the session. </a:t>
            </a:r>
          </a:p>
          <a:p>
            <a:endParaRPr lang="en-GB" sz="1200" kern="1200" dirty="0">
              <a:solidFill>
                <a:schemeClr val="tx1"/>
              </a:solidFill>
              <a:effectLst/>
              <a:latin typeface="Times New Roman" pitchFamily="18" charset="0"/>
              <a:ea typeface="+mn-ea"/>
              <a:cs typeface="+mn-cs"/>
            </a:endParaRPr>
          </a:p>
          <a:p>
            <a:pPr marL="228600" lvl="0" indent="-228600">
              <a:buFont typeface="+mj-lt"/>
              <a:buAutoNum type="arabicPeriod"/>
            </a:pPr>
            <a:r>
              <a:rPr lang="en-GB" sz="1200" kern="1200" dirty="0">
                <a:solidFill>
                  <a:schemeClr val="tx1"/>
                </a:solidFill>
                <a:effectLst/>
                <a:latin typeface="Times New Roman" pitchFamily="18" charset="0"/>
                <a:ea typeface="+mn-ea"/>
                <a:cs typeface="+mn-cs"/>
              </a:rPr>
              <a:t>Tiny microscopic tears appear in the fibres of cartilage which on their own are very insignificant, but when many of these tears build up over several years, it can create cracks which allow the gel-like nucleus to leak through.</a:t>
            </a:r>
          </a:p>
          <a:p>
            <a:pPr marL="228600" lvl="0" indent="-228600">
              <a:buFont typeface="+mj-lt"/>
              <a:buAutoNum type="arabicPeriod"/>
            </a:pPr>
            <a:r>
              <a:rPr lang="en-GB" sz="1200" kern="1200" dirty="0">
                <a:solidFill>
                  <a:schemeClr val="tx1"/>
                </a:solidFill>
                <a:effectLst/>
                <a:latin typeface="Times New Roman" pitchFamily="18" charset="0"/>
                <a:ea typeface="+mn-ea"/>
                <a:cs typeface="+mn-cs"/>
              </a:rPr>
              <a:t>This can progress over time without us feeling pain or discomfort, due to the lack of nerves in the inner fibres of the disc.</a:t>
            </a:r>
          </a:p>
          <a:p>
            <a:pPr marL="228600" lvl="0" indent="-228600">
              <a:buFont typeface="+mj-lt"/>
              <a:buAutoNum type="arabicPeriod"/>
            </a:pPr>
            <a:r>
              <a:rPr lang="en-GB" sz="1200" kern="1200" dirty="0">
                <a:solidFill>
                  <a:schemeClr val="tx1"/>
                </a:solidFill>
                <a:effectLst/>
                <a:latin typeface="Times New Roman" pitchFamily="18" charset="0"/>
                <a:ea typeface="+mn-ea"/>
                <a:cs typeface="+mn-cs"/>
              </a:rPr>
              <a:t>If these tears continue, they will cause further weakening of the disc, which can allow the nucleus to migrate out from the disc structure possibly onto a spinal nerve. This is referred to as a disc prolapse or slipped disc.</a:t>
            </a:r>
          </a:p>
          <a:p>
            <a:pPr eaLnBrk="1" hangingPunct="1"/>
            <a:endParaRPr lang="en-US" altLang="en-US" dirty="0"/>
          </a:p>
          <a:p>
            <a:endParaRPr lang="en-US" altLang="en-US" dirty="0"/>
          </a:p>
        </p:txBody>
      </p:sp>
    </p:spTree>
    <p:extLst>
      <p:ext uri="{BB962C8B-B14F-4D97-AF65-F5344CB8AC3E}">
        <p14:creationId xmlns:p14="http://schemas.microsoft.com/office/powerpoint/2010/main" val="3699128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75DBDA92-85BA-4DF8-AEEF-33D12F20D6AB}" type="slidenum">
              <a:rPr lang="en-GB" altLang="en-US" sz="1200" smtClean="0">
                <a:latin typeface="Times New Roman" pitchFamily="18" charset="0"/>
              </a:rPr>
              <a:pPr eaLnBrk="1" hangingPunct="1"/>
              <a:t>16</a:t>
            </a:fld>
            <a:endParaRPr lang="en-GB" altLang="en-US" sz="1200">
              <a:latin typeface="Times New Roman" pitchFamily="18" charset="0"/>
            </a:endParaRPr>
          </a:p>
        </p:txBody>
      </p:sp>
      <p:sp>
        <p:nvSpPr>
          <p:cNvPr id="44035"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BBE0B23E-B79A-4EAA-89D6-54969FBD117B}" type="slidenum">
              <a:rPr lang="en-GB" altLang="en-US" sz="1200">
                <a:latin typeface="Arial" charset="0"/>
              </a:rPr>
              <a:pPr algn="r" eaLnBrk="1" hangingPunct="1"/>
              <a:t>16</a:t>
            </a:fld>
            <a:endParaRPr lang="en-GB" altLang="en-US" sz="1200">
              <a:latin typeface="Arial" charset="0"/>
            </a:endParaRPr>
          </a:p>
        </p:txBody>
      </p:sp>
      <p:sp>
        <p:nvSpPr>
          <p:cNvPr id="44036" name="Rectangle 2"/>
          <p:cNvSpPr>
            <a:spLocks noGrp="1" noRot="1" noChangeAspect="1" noChangeArrowheads="1" noTextEdit="1"/>
          </p:cNvSpPr>
          <p:nvPr>
            <p:ph type="sldImg"/>
          </p:nvPr>
        </p:nvSpPr>
        <p:spPr>
          <a:xfrm>
            <a:off x="88900" y="744538"/>
            <a:ext cx="6619875" cy="3724275"/>
          </a:xfrm>
          <a:ln/>
        </p:spPr>
      </p:sp>
      <p:sp>
        <p:nvSpPr>
          <p:cNvPr id="44037"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spine is very flexible, and can support a massive amount of load (weight). </a:t>
            </a:r>
          </a:p>
          <a:p>
            <a:pPr eaLnBrk="1" hangingPunct="1"/>
            <a:r>
              <a:rPr lang="en-US" altLang="en-US" dirty="0"/>
              <a:t>It is very strong, and does take a lot of abuse - but there is only so much that it can take! </a:t>
            </a:r>
          </a:p>
          <a:p>
            <a:pPr eaLnBrk="1" hangingPunct="1"/>
            <a:endParaRPr lang="en-US" altLang="en-US" dirty="0"/>
          </a:p>
        </p:txBody>
      </p:sp>
    </p:spTree>
    <p:extLst>
      <p:ext uri="{BB962C8B-B14F-4D97-AF65-F5344CB8AC3E}">
        <p14:creationId xmlns:p14="http://schemas.microsoft.com/office/powerpoint/2010/main" val="3439491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p:txBody>
          <a:bodyPr/>
          <a:lstStyle/>
          <a:p>
            <a:pPr>
              <a:defRPr/>
            </a:pPr>
            <a:fld id="{89038B80-E74F-4415-9E0B-095AE3042293}" type="slidenum">
              <a:rPr lang="en-GB" smtClean="0"/>
              <a:pPr>
                <a:defRPr/>
              </a:pPr>
              <a:t>17</a:t>
            </a:fld>
            <a:endParaRPr lang="en-GB"/>
          </a:p>
        </p:txBody>
      </p:sp>
      <p:sp>
        <p:nvSpPr>
          <p:cNvPr id="183299"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r" eaLnBrk="1" hangingPunct="1"/>
            <a:fld id="{BAA62D4B-078B-4A75-B2F9-0F56342D7E9F}" type="slidenum">
              <a:rPr lang="en-GB" altLang="en-US" sz="1200">
                <a:latin typeface="Arial" charset="0"/>
              </a:rPr>
              <a:pPr algn="r" eaLnBrk="1" hangingPunct="1"/>
              <a:t>17</a:t>
            </a:fld>
            <a:endParaRPr lang="en-GB" altLang="en-US" sz="1200">
              <a:latin typeface="Arial" charset="0"/>
            </a:endParaRPr>
          </a:p>
        </p:txBody>
      </p:sp>
      <p:sp>
        <p:nvSpPr>
          <p:cNvPr id="183300" name="Rectangle 2"/>
          <p:cNvSpPr>
            <a:spLocks noGrp="1" noRot="1" noChangeAspect="1" noChangeArrowheads="1" noTextEdit="1"/>
          </p:cNvSpPr>
          <p:nvPr>
            <p:ph type="sldImg"/>
          </p:nvPr>
        </p:nvSpPr>
        <p:spPr>
          <a:xfrm>
            <a:off x="88900" y="744538"/>
            <a:ext cx="6619875" cy="3724275"/>
          </a:xfrm>
          <a:ln/>
        </p:spPr>
      </p:sp>
      <p:sp>
        <p:nvSpPr>
          <p:cNvPr id="183301"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200" b="0" i="0" kern="1200" dirty="0">
                <a:solidFill>
                  <a:schemeClr val="tx1"/>
                </a:solidFill>
                <a:effectLst/>
                <a:latin typeface="Times New Roman" pitchFamily="18" charset="0"/>
                <a:ea typeface="+mn-ea"/>
                <a:cs typeface="+mn-cs"/>
              </a:rPr>
              <a:t>When you have a </a:t>
            </a:r>
            <a:r>
              <a:rPr lang="en-GB" sz="1200" b="1" i="0" kern="1200" dirty="0">
                <a:solidFill>
                  <a:schemeClr val="tx1"/>
                </a:solidFill>
                <a:effectLst/>
                <a:latin typeface="Times New Roman" pitchFamily="18" charset="0"/>
                <a:ea typeface="+mn-ea"/>
                <a:cs typeface="+mn-cs"/>
              </a:rPr>
              <a:t>prolapsed disc</a:t>
            </a:r>
            <a:r>
              <a:rPr lang="en-GB" sz="1200" b="0" i="0" kern="1200" dirty="0">
                <a:solidFill>
                  <a:schemeClr val="tx1"/>
                </a:solidFill>
                <a:effectLst/>
                <a:latin typeface="Times New Roman" pitchFamily="18" charset="0"/>
                <a:ea typeface="+mn-ea"/>
                <a:cs typeface="+mn-cs"/>
              </a:rPr>
              <a:t> (commonly called a </a:t>
            </a:r>
            <a:r>
              <a:rPr lang="en-GB" sz="1200" b="1" i="0" kern="1200" dirty="0">
                <a:solidFill>
                  <a:schemeClr val="tx1"/>
                </a:solidFill>
                <a:effectLst/>
                <a:latin typeface="Times New Roman" pitchFamily="18" charset="0"/>
                <a:ea typeface="+mn-ea"/>
                <a:cs typeface="+mn-cs"/>
              </a:rPr>
              <a:t>slipped</a:t>
            </a:r>
            <a:r>
              <a:rPr lang="en-GB" sz="1200" b="0" i="0" kern="1200" dirty="0">
                <a:solidFill>
                  <a:schemeClr val="tx1"/>
                </a:solidFill>
                <a:effectLst/>
                <a:latin typeface="Times New Roman" pitchFamily="18" charset="0"/>
                <a:ea typeface="+mn-ea"/>
                <a:cs typeface="+mn-cs"/>
              </a:rPr>
              <a:t> </a:t>
            </a:r>
            <a:r>
              <a:rPr lang="en-GB" sz="1200" b="1" i="0" kern="1200" dirty="0">
                <a:solidFill>
                  <a:schemeClr val="tx1"/>
                </a:solidFill>
                <a:effectLst/>
                <a:latin typeface="Times New Roman" pitchFamily="18" charset="0"/>
                <a:ea typeface="+mn-ea"/>
                <a:cs typeface="+mn-cs"/>
              </a:rPr>
              <a:t>disc</a:t>
            </a:r>
            <a:r>
              <a:rPr lang="en-GB" sz="1200" b="0" i="0" kern="1200" dirty="0">
                <a:solidFill>
                  <a:schemeClr val="tx1"/>
                </a:solidFill>
                <a:effectLst/>
                <a:latin typeface="Times New Roman" pitchFamily="18" charset="0"/>
                <a:ea typeface="+mn-ea"/>
                <a:cs typeface="+mn-cs"/>
              </a:rPr>
              <a:t>), a </a:t>
            </a:r>
            <a:r>
              <a:rPr lang="en-GB" sz="1200" b="1" i="0" kern="1200" dirty="0">
                <a:solidFill>
                  <a:schemeClr val="tx1"/>
                </a:solidFill>
                <a:effectLst/>
                <a:latin typeface="Times New Roman" pitchFamily="18" charset="0"/>
                <a:ea typeface="+mn-ea"/>
                <a:cs typeface="+mn-cs"/>
              </a:rPr>
              <a:t>disc</a:t>
            </a:r>
            <a:r>
              <a:rPr lang="en-GB" sz="1200" b="0" i="0" kern="1200" dirty="0">
                <a:solidFill>
                  <a:schemeClr val="tx1"/>
                </a:solidFill>
                <a:effectLst/>
                <a:latin typeface="Times New Roman" pitchFamily="18" charset="0"/>
                <a:ea typeface="+mn-ea"/>
                <a:cs typeface="+mn-cs"/>
              </a:rPr>
              <a:t> does not actually slip!</a:t>
            </a:r>
          </a:p>
          <a:p>
            <a:pPr eaLnBrk="1" hangingPunct="1"/>
            <a:endParaRPr lang="en-GB" sz="1200" b="0" i="0" kern="1200" dirty="0">
              <a:solidFill>
                <a:schemeClr val="tx1"/>
              </a:solidFill>
              <a:effectLst/>
              <a:latin typeface="Times New Roman" pitchFamily="18" charset="0"/>
              <a:ea typeface="+mn-ea"/>
              <a:cs typeface="+mn-cs"/>
            </a:endParaRPr>
          </a:p>
          <a:p>
            <a:pPr eaLnBrk="1" hangingPunct="1"/>
            <a:r>
              <a:rPr lang="en-GB" sz="1200" b="0" i="0" kern="1200" dirty="0">
                <a:solidFill>
                  <a:schemeClr val="tx1"/>
                </a:solidFill>
                <a:effectLst/>
                <a:latin typeface="Times New Roman" pitchFamily="18" charset="0"/>
                <a:ea typeface="+mn-ea"/>
                <a:cs typeface="+mn-cs"/>
              </a:rPr>
              <a:t>What happens is that part of the inner softer part of the </a:t>
            </a:r>
            <a:r>
              <a:rPr lang="en-GB" sz="1200" b="1" i="0" kern="1200" dirty="0">
                <a:solidFill>
                  <a:schemeClr val="tx1"/>
                </a:solidFill>
                <a:effectLst/>
                <a:latin typeface="Times New Roman" pitchFamily="18" charset="0"/>
                <a:ea typeface="+mn-ea"/>
                <a:cs typeface="+mn-cs"/>
              </a:rPr>
              <a:t>disc</a:t>
            </a:r>
            <a:r>
              <a:rPr lang="en-GB" sz="1200" b="0" i="0" kern="1200" dirty="0">
                <a:solidFill>
                  <a:schemeClr val="tx1"/>
                </a:solidFill>
                <a:effectLst/>
                <a:latin typeface="Times New Roman" pitchFamily="18" charset="0"/>
                <a:ea typeface="+mn-ea"/>
                <a:cs typeface="+mn-cs"/>
              </a:rPr>
              <a:t> (the nucleus pulposus) bulges out (herniates) through a weakness in the outer part of the </a:t>
            </a:r>
            <a:r>
              <a:rPr lang="en-GB" sz="1200" b="1" i="0" kern="1200" dirty="0">
                <a:solidFill>
                  <a:schemeClr val="tx1"/>
                </a:solidFill>
                <a:effectLst/>
                <a:latin typeface="Times New Roman" pitchFamily="18" charset="0"/>
                <a:ea typeface="+mn-ea"/>
                <a:cs typeface="+mn-cs"/>
              </a:rPr>
              <a:t>disc</a:t>
            </a:r>
            <a:r>
              <a:rPr lang="en-GB" sz="1200" b="0" i="0" kern="1200" dirty="0">
                <a:solidFill>
                  <a:schemeClr val="tx1"/>
                </a:solidFill>
                <a:effectLst/>
                <a:latin typeface="Times New Roman" pitchFamily="18" charset="0"/>
                <a:ea typeface="+mn-ea"/>
                <a:cs typeface="+mn-cs"/>
              </a:rPr>
              <a:t>. </a:t>
            </a:r>
          </a:p>
          <a:p>
            <a:pPr eaLnBrk="1" hangingPunct="1"/>
            <a:r>
              <a:rPr lang="en-GB" sz="1200" b="0" i="0" kern="1200" dirty="0">
                <a:solidFill>
                  <a:schemeClr val="tx1"/>
                </a:solidFill>
                <a:effectLst/>
                <a:latin typeface="Times New Roman" pitchFamily="18" charset="0"/>
                <a:ea typeface="+mn-ea"/>
                <a:cs typeface="+mn-cs"/>
              </a:rPr>
              <a:t>A </a:t>
            </a:r>
            <a:r>
              <a:rPr lang="en-GB" sz="1200" b="1" i="0" kern="1200" dirty="0">
                <a:solidFill>
                  <a:schemeClr val="tx1"/>
                </a:solidFill>
                <a:effectLst/>
                <a:latin typeface="Times New Roman" pitchFamily="18" charset="0"/>
                <a:ea typeface="+mn-ea"/>
                <a:cs typeface="+mn-cs"/>
              </a:rPr>
              <a:t>prolapsed disc</a:t>
            </a:r>
            <a:r>
              <a:rPr lang="en-GB" sz="1200" b="0" i="0" kern="1200" dirty="0">
                <a:solidFill>
                  <a:schemeClr val="tx1"/>
                </a:solidFill>
                <a:effectLst/>
                <a:latin typeface="Times New Roman" pitchFamily="18" charset="0"/>
                <a:ea typeface="+mn-ea"/>
                <a:cs typeface="+mn-cs"/>
              </a:rPr>
              <a:t> is sometimes called a herniated </a:t>
            </a:r>
            <a:r>
              <a:rPr lang="en-GB" sz="1200" b="1" i="0" kern="1200" dirty="0">
                <a:solidFill>
                  <a:schemeClr val="tx1"/>
                </a:solidFill>
                <a:effectLst/>
                <a:latin typeface="Times New Roman" pitchFamily="18" charset="0"/>
                <a:ea typeface="+mn-ea"/>
                <a:cs typeface="+mn-cs"/>
              </a:rPr>
              <a:t>disc</a:t>
            </a:r>
            <a:r>
              <a:rPr lang="en-GB" sz="1200" b="0" i="0" kern="1200" dirty="0">
                <a:solidFill>
                  <a:schemeClr val="tx1"/>
                </a:solidFill>
                <a:effectLst/>
                <a:latin typeface="Times New Roman" pitchFamily="18" charset="0"/>
                <a:ea typeface="+mn-ea"/>
                <a:cs typeface="+mn-cs"/>
              </a:rPr>
              <a:t>.</a:t>
            </a:r>
            <a:endParaRPr lang="en-US" altLang="en-US" dirty="0"/>
          </a:p>
          <a:p>
            <a:pPr eaLnBrk="1" hangingPunct="1"/>
            <a:endParaRPr lang="en-US" altLang="en-US" dirty="0"/>
          </a:p>
        </p:txBody>
      </p:sp>
    </p:spTree>
    <p:extLst>
      <p:ext uri="{BB962C8B-B14F-4D97-AF65-F5344CB8AC3E}">
        <p14:creationId xmlns:p14="http://schemas.microsoft.com/office/powerpoint/2010/main" val="97917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62000"/>
            <a:ext cx="6635750" cy="37338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Times New Roman" pitchFamily="18" charset="0"/>
                <a:ea typeface="+mn-ea"/>
                <a:cs typeface="+mn-cs"/>
              </a:rPr>
              <a:t>Muscle</a:t>
            </a:r>
            <a:r>
              <a:rPr lang="en-GB" sz="1200" b="0" i="0" kern="1200" dirty="0">
                <a:solidFill>
                  <a:schemeClr val="tx1"/>
                </a:solidFill>
                <a:effectLst/>
                <a:latin typeface="Times New Roman" pitchFamily="18" charset="0"/>
                <a:ea typeface="+mn-ea"/>
                <a:cs typeface="+mn-cs"/>
              </a:rPr>
              <a:t> is a soft tissue found in most animals. </a:t>
            </a:r>
            <a:r>
              <a:rPr lang="en-GB" sz="1200" b="1" i="0" kern="1200" dirty="0">
                <a:solidFill>
                  <a:schemeClr val="tx1"/>
                </a:solidFill>
                <a:effectLst/>
                <a:latin typeface="Times New Roman" pitchFamily="18" charset="0"/>
                <a:ea typeface="+mn-ea"/>
                <a:cs typeface="+mn-cs"/>
              </a:rPr>
              <a:t>Muscle</a:t>
            </a:r>
            <a:r>
              <a:rPr lang="en-GB" sz="1200" b="0" i="0" kern="1200" dirty="0">
                <a:solidFill>
                  <a:schemeClr val="tx1"/>
                </a:solidFill>
                <a:effectLst/>
                <a:latin typeface="Times New Roman" pitchFamily="18" charset="0"/>
                <a:ea typeface="+mn-ea"/>
                <a:cs typeface="+mn-cs"/>
              </a:rPr>
              <a:t> cells contain protein filaments of actin and myosin that slide past one another, producing a contraction that changes both the length and the shape of the cell. </a:t>
            </a:r>
            <a:r>
              <a:rPr lang="en-GB" sz="1200" b="1" i="0" kern="1200" dirty="0">
                <a:solidFill>
                  <a:schemeClr val="tx1"/>
                </a:solidFill>
                <a:effectLst/>
                <a:latin typeface="Times New Roman" pitchFamily="18" charset="0"/>
                <a:ea typeface="+mn-ea"/>
                <a:cs typeface="+mn-cs"/>
              </a:rPr>
              <a:t>Muscles</a:t>
            </a:r>
            <a:r>
              <a:rPr lang="en-GB" sz="1200" b="0" i="0" kern="1200" dirty="0">
                <a:solidFill>
                  <a:schemeClr val="tx1"/>
                </a:solidFill>
                <a:effectLst/>
                <a:latin typeface="Times New Roman" pitchFamily="18" charset="0"/>
                <a:ea typeface="+mn-ea"/>
                <a:cs typeface="+mn-cs"/>
              </a:rPr>
              <a:t> function to produce force and motion.</a:t>
            </a:r>
            <a:endParaRPr lang="en-GB" sz="1200" b="1" i="0" kern="1200" dirty="0">
              <a:solidFill>
                <a:schemeClr val="tx1"/>
              </a:solidFill>
              <a:effectLst/>
              <a:latin typeface="Times New Roman" pitchFamily="18" charset="0"/>
              <a:ea typeface="+mn-ea"/>
              <a:cs typeface="+mn-cs"/>
            </a:endParaRPr>
          </a:p>
          <a:p>
            <a:endParaRPr lang="en-GB" sz="1200" b="1" i="0" kern="1200" dirty="0">
              <a:solidFill>
                <a:schemeClr val="tx1"/>
              </a:solidFill>
              <a:effectLst/>
              <a:latin typeface="Times New Roman" pitchFamily="18" charset="0"/>
              <a:ea typeface="+mn-ea"/>
              <a:cs typeface="+mn-cs"/>
            </a:endParaRPr>
          </a:p>
          <a:p>
            <a:r>
              <a:rPr lang="en-GB" sz="1200" b="1" i="0" kern="1200" dirty="0">
                <a:solidFill>
                  <a:schemeClr val="tx1"/>
                </a:solidFill>
                <a:effectLst/>
                <a:latin typeface="Times New Roman" pitchFamily="18" charset="0"/>
                <a:ea typeface="+mn-ea"/>
                <a:cs typeface="+mn-cs"/>
              </a:rPr>
              <a:t>Ligaments</a:t>
            </a:r>
            <a:r>
              <a:rPr lang="en-GB" sz="1200" b="0" i="0" kern="1200" dirty="0">
                <a:solidFill>
                  <a:schemeClr val="tx1"/>
                </a:solidFill>
                <a:effectLst/>
                <a:latin typeface="Times New Roman" pitchFamily="18" charset="0"/>
                <a:ea typeface="+mn-ea"/>
                <a:cs typeface="+mn-cs"/>
              </a:rPr>
              <a:t> and </a:t>
            </a:r>
            <a:r>
              <a:rPr lang="en-GB" sz="1200" b="1" i="0" kern="1200" dirty="0">
                <a:solidFill>
                  <a:schemeClr val="tx1"/>
                </a:solidFill>
                <a:effectLst/>
                <a:latin typeface="Times New Roman" pitchFamily="18" charset="0"/>
                <a:ea typeface="+mn-ea"/>
                <a:cs typeface="+mn-cs"/>
              </a:rPr>
              <a:t>tendons</a:t>
            </a:r>
            <a:r>
              <a:rPr lang="en-GB" sz="1200" b="0" i="0" kern="1200" dirty="0">
                <a:solidFill>
                  <a:schemeClr val="tx1"/>
                </a:solidFill>
                <a:effectLst/>
                <a:latin typeface="Times New Roman" pitchFamily="18" charset="0"/>
                <a:ea typeface="+mn-ea"/>
                <a:cs typeface="+mn-cs"/>
              </a:rPr>
              <a:t> are fibrous bands of connective tissue.</a:t>
            </a:r>
          </a:p>
          <a:p>
            <a:pPr marL="171450" indent="-171450">
              <a:buFont typeface="Arial" panose="020B0604020202020204" pitchFamily="34" charset="0"/>
              <a:buChar char="•"/>
            </a:pPr>
            <a:r>
              <a:rPr lang="en-GB" sz="1200" b="1" i="0" kern="1200" dirty="0">
                <a:solidFill>
                  <a:schemeClr val="tx1"/>
                </a:solidFill>
                <a:effectLst/>
                <a:latin typeface="Times New Roman" pitchFamily="18" charset="0"/>
                <a:ea typeface="+mn-ea"/>
                <a:cs typeface="+mn-cs"/>
              </a:rPr>
              <a:t>Ligaments</a:t>
            </a:r>
            <a:r>
              <a:rPr lang="en-GB" sz="1200" b="0" i="0" kern="1200" dirty="0">
                <a:solidFill>
                  <a:schemeClr val="tx1"/>
                </a:solidFill>
                <a:effectLst/>
                <a:latin typeface="Times New Roman" pitchFamily="18" charset="0"/>
                <a:ea typeface="+mn-ea"/>
                <a:cs typeface="+mn-cs"/>
              </a:rPr>
              <a:t> connect two or more bones together and help stabilize joints.</a:t>
            </a:r>
          </a:p>
          <a:p>
            <a:pPr marL="171450" indent="-171450">
              <a:buFont typeface="Arial" panose="020B0604020202020204" pitchFamily="34" charset="0"/>
              <a:buChar char="•"/>
            </a:pPr>
            <a:r>
              <a:rPr lang="en-GB" sz="1200" b="1" i="0" kern="1200" dirty="0">
                <a:solidFill>
                  <a:schemeClr val="tx1"/>
                </a:solidFill>
                <a:effectLst/>
                <a:latin typeface="Times New Roman" pitchFamily="18" charset="0"/>
                <a:ea typeface="+mn-ea"/>
                <a:cs typeface="+mn-cs"/>
              </a:rPr>
              <a:t>Tendons</a:t>
            </a:r>
            <a:r>
              <a:rPr lang="en-GB" sz="1200" b="0" i="0" kern="1200" dirty="0">
                <a:solidFill>
                  <a:schemeClr val="tx1"/>
                </a:solidFill>
                <a:effectLst/>
                <a:latin typeface="Times New Roman" pitchFamily="18" charset="0"/>
                <a:ea typeface="+mn-ea"/>
                <a:cs typeface="+mn-cs"/>
              </a:rPr>
              <a:t> attach muscle to bone. Tendons may also attach muscles to structures, such as the eyeball. </a:t>
            </a:r>
          </a:p>
          <a:p>
            <a:pPr marL="171450" indent="-171450">
              <a:buFont typeface="Arial" panose="020B0604020202020204" pitchFamily="34" charset="0"/>
              <a:buChar char="•"/>
            </a:pPr>
            <a:endParaRPr lang="en-GB" sz="1200" b="0" i="0" kern="1200" dirty="0">
              <a:solidFill>
                <a:schemeClr val="tx1"/>
              </a:solidFill>
              <a:effectLst/>
              <a:latin typeface="Times New Roman" pitchFamily="18" charset="0"/>
              <a:ea typeface="+mn-ea"/>
              <a:cs typeface="+mn-cs"/>
            </a:endParaRPr>
          </a:p>
          <a:p>
            <a:pPr marL="0" indent="0">
              <a:buFont typeface="Arial" panose="020B0604020202020204" pitchFamily="34" charset="0"/>
              <a:buNone/>
            </a:pPr>
            <a:endParaRPr lang="en-GB" sz="1200" b="0" i="0" kern="1200" dirty="0">
              <a:solidFill>
                <a:schemeClr val="tx1"/>
              </a:solidFill>
              <a:effectLst/>
              <a:latin typeface="Times New Roman" pitchFamily="18" charset="0"/>
              <a:ea typeface="+mn-ea"/>
              <a:cs typeface="+mn-cs"/>
            </a:endParaRPr>
          </a:p>
          <a:p>
            <a:pPr eaLnBrk="1" hangingPunct="1"/>
            <a:r>
              <a:rPr lang="en-GB" sz="1200" b="1" i="0" kern="1200" dirty="0">
                <a:solidFill>
                  <a:schemeClr val="tx1"/>
                </a:solidFill>
                <a:effectLst/>
                <a:latin typeface="Times New Roman" pitchFamily="18" charset="0"/>
                <a:ea typeface="+mn-ea"/>
                <a:cs typeface="+mn-cs"/>
              </a:rPr>
              <a:t>Sprains and Strains:</a:t>
            </a:r>
            <a:endParaRPr lang="en-GB" sz="1200" b="0" i="0" kern="1200" dirty="0">
              <a:solidFill>
                <a:schemeClr val="tx1"/>
              </a:solidFill>
              <a:effectLst/>
              <a:latin typeface="Times New Roman" pitchFamily="18" charset="0"/>
              <a:ea typeface="+mn-ea"/>
              <a:cs typeface="+mn-cs"/>
            </a:endParaRPr>
          </a:p>
          <a:p>
            <a:pPr eaLnBrk="1" hangingPunct="1"/>
            <a:r>
              <a:rPr lang="en-GB" sz="1200" b="0" i="0" kern="1200" dirty="0">
                <a:solidFill>
                  <a:schemeClr val="tx1"/>
                </a:solidFill>
                <a:effectLst/>
                <a:latin typeface="Times New Roman" pitchFamily="18" charset="0"/>
                <a:ea typeface="+mn-ea"/>
                <a:cs typeface="+mn-cs"/>
              </a:rPr>
              <a:t>The difference between a </a:t>
            </a:r>
            <a:r>
              <a:rPr lang="en-GB" sz="1200" b="1" i="0" kern="1200" dirty="0">
                <a:solidFill>
                  <a:schemeClr val="tx1"/>
                </a:solidFill>
                <a:effectLst/>
                <a:latin typeface="Times New Roman" pitchFamily="18" charset="0"/>
                <a:ea typeface="+mn-ea"/>
                <a:cs typeface="+mn-cs"/>
              </a:rPr>
              <a:t>sprain and</a:t>
            </a:r>
            <a:r>
              <a:rPr lang="en-GB" sz="1200" b="0" i="0" kern="1200" dirty="0">
                <a:solidFill>
                  <a:schemeClr val="tx1"/>
                </a:solidFill>
                <a:effectLst/>
                <a:latin typeface="Times New Roman" pitchFamily="18" charset="0"/>
                <a:ea typeface="+mn-ea"/>
                <a:cs typeface="+mn-cs"/>
              </a:rPr>
              <a:t> a </a:t>
            </a:r>
            <a:r>
              <a:rPr lang="en-GB" sz="1200" b="1" i="0" kern="1200" dirty="0">
                <a:solidFill>
                  <a:schemeClr val="tx1"/>
                </a:solidFill>
                <a:effectLst/>
                <a:latin typeface="Times New Roman" pitchFamily="18" charset="0"/>
                <a:ea typeface="+mn-ea"/>
                <a:cs typeface="+mn-cs"/>
              </a:rPr>
              <a:t>strain</a:t>
            </a:r>
            <a:r>
              <a:rPr lang="en-GB" sz="1200" b="0" i="0" kern="1200" dirty="0">
                <a:solidFill>
                  <a:schemeClr val="tx1"/>
                </a:solidFill>
                <a:effectLst/>
                <a:latin typeface="Times New Roman" pitchFamily="18" charset="0"/>
                <a:ea typeface="+mn-ea"/>
                <a:cs typeface="+mn-cs"/>
              </a:rPr>
              <a:t> is that a </a:t>
            </a:r>
            <a:r>
              <a:rPr lang="en-GB" sz="1200" b="1" i="0" kern="1200" dirty="0">
                <a:solidFill>
                  <a:schemeClr val="tx1"/>
                </a:solidFill>
                <a:effectLst/>
                <a:latin typeface="Times New Roman" pitchFamily="18" charset="0"/>
                <a:ea typeface="+mn-ea"/>
                <a:cs typeface="+mn-cs"/>
              </a:rPr>
              <a:t>sprain</a:t>
            </a:r>
            <a:r>
              <a:rPr lang="en-GB" sz="1200" b="0" i="0" kern="1200" dirty="0">
                <a:solidFill>
                  <a:schemeClr val="tx1"/>
                </a:solidFill>
                <a:effectLst/>
                <a:latin typeface="Times New Roman" pitchFamily="18" charset="0"/>
                <a:ea typeface="+mn-ea"/>
                <a:cs typeface="+mn-cs"/>
              </a:rPr>
              <a:t> injures the bands of tissue that connect two bones together, while a </a:t>
            </a:r>
            <a:r>
              <a:rPr lang="en-GB" sz="1200" b="1" i="0" kern="1200" dirty="0">
                <a:solidFill>
                  <a:schemeClr val="tx1"/>
                </a:solidFill>
                <a:effectLst/>
                <a:latin typeface="Times New Roman" pitchFamily="18" charset="0"/>
                <a:ea typeface="+mn-ea"/>
                <a:cs typeface="+mn-cs"/>
              </a:rPr>
              <a:t>strain</a:t>
            </a:r>
            <a:r>
              <a:rPr lang="en-GB" sz="1200" b="0" i="0" kern="1200" dirty="0">
                <a:solidFill>
                  <a:schemeClr val="tx1"/>
                </a:solidFill>
                <a:effectLst/>
                <a:latin typeface="Times New Roman" pitchFamily="18" charset="0"/>
                <a:ea typeface="+mn-ea"/>
                <a:cs typeface="+mn-cs"/>
              </a:rPr>
              <a:t> involves an injury to a muscle or to the band of tissue that attaches a muscle to a bone.</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850F564B-CBBE-47E3-82C1-BF480E3ECD27}" type="slidenum">
              <a:rPr lang="en-GB" smtClean="0"/>
              <a:pPr>
                <a:defRPr/>
              </a:pPr>
              <a:t>18</a:t>
            </a:fld>
            <a:endParaRPr lang="en-GB" dirty="0"/>
          </a:p>
        </p:txBody>
      </p:sp>
    </p:spTree>
    <p:extLst>
      <p:ext uri="{BB962C8B-B14F-4D97-AF65-F5344CB8AC3E}">
        <p14:creationId xmlns:p14="http://schemas.microsoft.com/office/powerpoint/2010/main" val="3712360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28588" y="755650"/>
            <a:ext cx="6564312" cy="3694113"/>
          </a:xfrm>
          <a:ln w="12700" cap="flat">
            <a:solidFill>
              <a:schemeClr val="tx1"/>
            </a:solidFill>
          </a:ln>
        </p:spPr>
      </p:sp>
      <p:sp>
        <p:nvSpPr>
          <p:cNvPr id="45059" name="Rectangle 3"/>
          <p:cNvSpPr>
            <a:spLocks noGrp="1" noChangeArrowheads="1"/>
          </p:cNvSpPr>
          <p:nvPr>
            <p:ph type="body" idx="1"/>
          </p:nvPr>
        </p:nvSpPr>
        <p:spPr>
          <a:xfrm>
            <a:off x="896938" y="4721225"/>
            <a:ext cx="5000625" cy="4454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37" tIns="48393" rIns="93537" bIns="48393"/>
          <a:lstStyle/>
          <a:p>
            <a:r>
              <a:rPr lang="en-GB" sz="1200" b="0" i="0" kern="1200" dirty="0">
                <a:solidFill>
                  <a:schemeClr val="tx1"/>
                </a:solidFill>
                <a:effectLst/>
                <a:latin typeface="Times New Roman" pitchFamily="18" charset="0"/>
                <a:ea typeface="+mn-ea"/>
                <a:cs typeface="+mn-cs"/>
              </a:rPr>
              <a:t>The operation of most skeletal muscles involves leverage – using a lever to move an object. </a:t>
            </a:r>
          </a:p>
          <a:p>
            <a:endParaRPr lang="en-GB" sz="1200" b="0" i="0" kern="1200" dirty="0">
              <a:solidFill>
                <a:schemeClr val="tx1"/>
              </a:solidFill>
              <a:effectLst/>
              <a:latin typeface="Times New Roman" pitchFamily="18" charset="0"/>
              <a:ea typeface="+mn-ea"/>
              <a:cs typeface="+mn-cs"/>
            </a:endParaRPr>
          </a:p>
          <a:p>
            <a:r>
              <a:rPr lang="en-GB" sz="1200" b="0" i="0" kern="1200" dirty="0">
                <a:solidFill>
                  <a:schemeClr val="tx1"/>
                </a:solidFill>
                <a:effectLst/>
                <a:latin typeface="Times New Roman" pitchFamily="18" charset="0"/>
                <a:ea typeface="+mn-ea"/>
                <a:cs typeface="+mn-cs"/>
              </a:rPr>
              <a:t>Muscles and bones act together to form </a:t>
            </a:r>
            <a:r>
              <a:rPr lang="en-GB" sz="1200" b="1" i="0" kern="1200" dirty="0">
                <a:solidFill>
                  <a:schemeClr val="tx1"/>
                </a:solidFill>
                <a:effectLst/>
                <a:latin typeface="Times New Roman" pitchFamily="18" charset="0"/>
                <a:ea typeface="+mn-ea"/>
                <a:cs typeface="+mn-cs"/>
              </a:rPr>
              <a:t>levers</a:t>
            </a:r>
            <a:r>
              <a:rPr lang="en-GB" sz="1200" b="0" i="0" kern="1200" dirty="0">
                <a:solidFill>
                  <a:schemeClr val="tx1"/>
                </a:solidFill>
                <a:effectLst/>
                <a:latin typeface="Times New Roman" pitchFamily="18" charset="0"/>
                <a:ea typeface="+mn-ea"/>
                <a:cs typeface="+mn-cs"/>
              </a:rPr>
              <a:t>. A </a:t>
            </a:r>
            <a:r>
              <a:rPr lang="en-GB" sz="1200" b="1" i="0" kern="1200" dirty="0">
                <a:solidFill>
                  <a:schemeClr val="tx1"/>
                </a:solidFill>
                <a:effectLst/>
                <a:latin typeface="Times New Roman" pitchFamily="18" charset="0"/>
                <a:ea typeface="+mn-ea"/>
                <a:cs typeface="+mn-cs"/>
              </a:rPr>
              <a:t>lever</a:t>
            </a:r>
            <a:r>
              <a:rPr lang="en-GB" sz="1200" b="0" i="0" kern="1200" dirty="0">
                <a:solidFill>
                  <a:schemeClr val="tx1"/>
                </a:solidFill>
                <a:effectLst/>
                <a:latin typeface="Times New Roman" pitchFamily="18" charset="0"/>
                <a:ea typeface="+mn-ea"/>
                <a:cs typeface="+mn-cs"/>
              </a:rPr>
              <a:t> is a rigid rod (usually a length of bone) that turns about a pivot (usually a joint). </a:t>
            </a:r>
            <a:r>
              <a:rPr lang="en-GB" sz="1200" b="1" i="0" kern="1200" dirty="0">
                <a:solidFill>
                  <a:schemeClr val="tx1"/>
                </a:solidFill>
                <a:effectLst/>
                <a:latin typeface="Times New Roman" pitchFamily="18" charset="0"/>
                <a:ea typeface="+mn-ea"/>
                <a:cs typeface="+mn-cs"/>
              </a:rPr>
              <a:t>Levers</a:t>
            </a:r>
            <a:r>
              <a:rPr lang="en-GB" sz="1200" b="0" i="0" kern="1200" dirty="0">
                <a:solidFill>
                  <a:schemeClr val="tx1"/>
                </a:solidFill>
                <a:effectLst/>
                <a:latin typeface="Times New Roman" pitchFamily="18" charset="0"/>
                <a:ea typeface="+mn-ea"/>
                <a:cs typeface="+mn-cs"/>
              </a:rPr>
              <a:t> can be used so that a small force can move a much bigger force. This is called mechanical advantage.</a:t>
            </a:r>
            <a:endParaRPr lang="en-GB" b="0" dirty="0"/>
          </a:p>
          <a:p>
            <a:endParaRPr lang="en-US" altLang="en-US" dirty="0"/>
          </a:p>
        </p:txBody>
      </p:sp>
    </p:spTree>
    <p:extLst>
      <p:ext uri="{BB962C8B-B14F-4D97-AF65-F5344CB8AC3E}">
        <p14:creationId xmlns:p14="http://schemas.microsoft.com/office/powerpoint/2010/main" val="3970641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BAA0F78D-6AEB-4C02-83AF-5F02815BCFA3}" type="slidenum">
              <a:rPr lang="en-GB" altLang="en-US" sz="1200" smtClean="0">
                <a:latin typeface="Times New Roman" pitchFamily="18" charset="0"/>
              </a:rPr>
              <a:pPr eaLnBrk="1" hangingPunct="1"/>
              <a:t>2</a:t>
            </a:fld>
            <a:endParaRPr lang="en-GB" altLang="en-US" sz="1200">
              <a:latin typeface="Times New Roman" pitchFamily="18" charset="0"/>
            </a:endParaRPr>
          </a:p>
        </p:txBody>
      </p:sp>
      <p:sp>
        <p:nvSpPr>
          <p:cNvPr id="29699"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F559954D-33B4-4C20-B997-856268AFC041}" type="slidenum">
              <a:rPr lang="en-GB" altLang="en-US" sz="1200">
                <a:latin typeface="Arial" charset="0"/>
              </a:rPr>
              <a:pPr algn="r" eaLnBrk="1" hangingPunct="1"/>
              <a:t>2</a:t>
            </a:fld>
            <a:endParaRPr lang="en-GB" altLang="en-US" sz="1200">
              <a:latin typeface="Arial" charset="0"/>
            </a:endParaRPr>
          </a:p>
        </p:txBody>
      </p:sp>
      <p:sp>
        <p:nvSpPr>
          <p:cNvPr id="29700" name="Rectangle 2"/>
          <p:cNvSpPr>
            <a:spLocks noGrp="1" noRot="1" noChangeAspect="1" noChangeArrowheads="1" noTextEdit="1"/>
          </p:cNvSpPr>
          <p:nvPr>
            <p:ph type="sldImg"/>
          </p:nvPr>
        </p:nvSpPr>
        <p:spPr>
          <a:xfrm>
            <a:off x="88900" y="744538"/>
            <a:ext cx="6619875" cy="3724275"/>
          </a:xfrm>
          <a:solidFill>
            <a:srgbClr val="FFFFFF"/>
          </a:solidFill>
          <a:ln/>
        </p:spPr>
      </p:sp>
      <p:sp>
        <p:nvSpPr>
          <p:cNvPr id="29701" name="Rectangle 3"/>
          <p:cNvSpPr>
            <a:spLocks noGrp="1" noChangeArrowheads="1"/>
          </p:cNvSpPr>
          <p:nvPr>
            <p:ph type="body" idx="1"/>
          </p:nvPr>
        </p:nvSpPr>
        <p:spPr>
          <a:xfrm>
            <a:off x="679450" y="4718050"/>
            <a:ext cx="5435600" cy="4468813"/>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GB" sz="1200" kern="1200" dirty="0">
                <a:solidFill>
                  <a:schemeClr val="tx1"/>
                </a:solidFill>
                <a:effectLst/>
                <a:latin typeface="Times New Roman" pitchFamily="18" charset="0"/>
                <a:ea typeface="+mn-ea"/>
                <a:cs typeface="+mn-cs"/>
              </a:rPr>
              <a:t>Ask your group which industries they think have the highest injury rates and why?</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You can expand on the term load (objects, people and animals) this might help them.</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People handling/caring professions traditionally have a very high injury rate. You could ask your group what they think has been done to try to reduce these injury rates? This section of industry has spent millions of pounds on handling equipment such as hoists, slide sheets, adjustable beds, etc. to make the job of a handler more ergonomic.</a:t>
            </a:r>
            <a:endParaRPr lang="en-US" altLang="en-US" dirty="0"/>
          </a:p>
          <a:p>
            <a:pPr eaLnBrk="1" hangingPunct="1"/>
            <a:endParaRPr lang="en-US" altLang="en-US" dirty="0"/>
          </a:p>
        </p:txBody>
      </p:sp>
    </p:spTree>
    <p:extLst>
      <p:ext uri="{BB962C8B-B14F-4D97-AF65-F5344CB8AC3E}">
        <p14:creationId xmlns:p14="http://schemas.microsoft.com/office/powerpoint/2010/main" val="1380104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128588" y="755650"/>
            <a:ext cx="6564312" cy="3694113"/>
          </a:xfrm>
          <a:ln w="12700" cap="flat">
            <a:solidFill>
              <a:schemeClr val="tx1"/>
            </a:solidFill>
          </a:ln>
        </p:spPr>
      </p:sp>
      <p:sp>
        <p:nvSpPr>
          <p:cNvPr id="46083" name="Rectangle 3"/>
          <p:cNvSpPr>
            <a:spLocks noGrp="1" noChangeArrowheads="1"/>
          </p:cNvSpPr>
          <p:nvPr>
            <p:ph type="body" idx="1"/>
          </p:nvPr>
        </p:nvSpPr>
        <p:spPr>
          <a:xfrm>
            <a:off x="896938" y="4721225"/>
            <a:ext cx="5000625" cy="4454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37" tIns="48393" rIns="93537" bIns="48393"/>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Times New Roman" pitchFamily="18" charset="0"/>
                <a:ea typeface="+mn-ea"/>
                <a:cs typeface="+mn-cs"/>
              </a:rPr>
              <a:t>A </a:t>
            </a:r>
            <a:r>
              <a:rPr lang="en-GB" sz="1200" b="1" i="0" kern="1200" dirty="0">
                <a:solidFill>
                  <a:schemeClr val="tx1"/>
                </a:solidFill>
                <a:effectLst/>
                <a:latin typeface="Times New Roman" pitchFamily="18" charset="0"/>
                <a:ea typeface="+mn-ea"/>
                <a:cs typeface="+mn-cs"/>
              </a:rPr>
              <a:t>lever</a:t>
            </a:r>
            <a:r>
              <a:rPr lang="en-GB" sz="1200" b="0" i="0" kern="1200" dirty="0">
                <a:solidFill>
                  <a:schemeClr val="tx1"/>
                </a:solidFill>
                <a:effectLst/>
                <a:latin typeface="Times New Roman" pitchFamily="18" charset="0"/>
                <a:ea typeface="+mn-ea"/>
                <a:cs typeface="+mn-cs"/>
              </a:rPr>
              <a:t> amplifies an input force to provide a greater output force, which is said to provide </a:t>
            </a:r>
            <a:r>
              <a:rPr lang="en-GB" sz="1200" b="1" i="0" kern="1200" dirty="0">
                <a:solidFill>
                  <a:schemeClr val="tx1"/>
                </a:solidFill>
                <a:effectLst/>
                <a:latin typeface="Times New Roman" pitchFamily="18" charset="0"/>
                <a:ea typeface="+mn-ea"/>
                <a:cs typeface="+mn-cs"/>
              </a:rPr>
              <a:t>leverage</a:t>
            </a:r>
            <a:r>
              <a:rPr lang="en-GB" sz="1200" b="0" i="0" kern="1200" dirty="0">
                <a:solidFill>
                  <a:schemeClr val="tx1"/>
                </a:solidFill>
                <a:effectLst/>
                <a:latin typeface="Times New Roman" pitchFamily="18" charset="0"/>
                <a:ea typeface="+mn-ea"/>
                <a:cs typeface="+mn-cs"/>
              </a:rPr>
              <a:t>. The ratio of the output force to the input force is the </a:t>
            </a:r>
            <a:r>
              <a:rPr lang="en-GB" sz="1200" b="1" i="0" kern="1200" dirty="0">
                <a:solidFill>
                  <a:schemeClr val="tx1"/>
                </a:solidFill>
                <a:effectLst/>
                <a:latin typeface="Times New Roman" pitchFamily="18" charset="0"/>
                <a:ea typeface="+mn-ea"/>
                <a:cs typeface="+mn-cs"/>
              </a:rPr>
              <a:t>mechanical</a:t>
            </a:r>
            <a:r>
              <a:rPr lang="en-GB" sz="1200" b="0" i="0" kern="1200" dirty="0">
                <a:solidFill>
                  <a:schemeClr val="tx1"/>
                </a:solidFill>
                <a:effectLst/>
                <a:latin typeface="Times New Roman" pitchFamily="18" charset="0"/>
                <a:ea typeface="+mn-ea"/>
                <a:cs typeface="+mn-cs"/>
              </a:rPr>
              <a:t> advantage of the </a:t>
            </a:r>
            <a:r>
              <a:rPr lang="en-GB" sz="1200" b="1" i="0" kern="1200" dirty="0">
                <a:solidFill>
                  <a:schemeClr val="tx1"/>
                </a:solidFill>
                <a:effectLst/>
                <a:latin typeface="Times New Roman" pitchFamily="18" charset="0"/>
                <a:ea typeface="+mn-ea"/>
                <a:cs typeface="+mn-cs"/>
              </a:rPr>
              <a:t>lever</a:t>
            </a:r>
            <a:r>
              <a:rPr lang="en-GB" sz="1200" b="0" i="0" kern="1200" dirty="0">
                <a:solidFill>
                  <a:schemeClr val="tx1"/>
                </a:solidFill>
                <a:effectLst/>
                <a:latin typeface="Times New Roman" pitchFamily="18" charset="0"/>
                <a:ea typeface="+mn-ea"/>
                <a:cs typeface="+mn-cs"/>
              </a:rPr>
              <a:t>.</a:t>
            </a:r>
            <a:endParaRPr lang="en-GB" dirty="0"/>
          </a:p>
          <a:p>
            <a:endParaRPr lang="en-US" altLang="en-US" dirty="0"/>
          </a:p>
        </p:txBody>
      </p:sp>
    </p:spTree>
    <p:extLst>
      <p:ext uri="{BB962C8B-B14F-4D97-AF65-F5344CB8AC3E}">
        <p14:creationId xmlns:p14="http://schemas.microsoft.com/office/powerpoint/2010/main" val="3099806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128588" y="755650"/>
            <a:ext cx="6564312" cy="3694113"/>
          </a:xfrm>
          <a:ln w="12700" cap="flat">
            <a:solidFill>
              <a:schemeClr val="tx1"/>
            </a:solidFill>
          </a:ln>
        </p:spPr>
      </p:sp>
      <p:sp>
        <p:nvSpPr>
          <p:cNvPr id="47107" name="Rectangle 3"/>
          <p:cNvSpPr>
            <a:spLocks noGrp="1" noChangeArrowheads="1"/>
          </p:cNvSpPr>
          <p:nvPr>
            <p:ph type="body" idx="1"/>
          </p:nvPr>
        </p:nvSpPr>
        <p:spPr>
          <a:xfrm>
            <a:off x="896938" y="4721225"/>
            <a:ext cx="5000625" cy="4454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37" tIns="48393" rIns="93537" bIns="48393"/>
          <a:lstStyle/>
          <a:p>
            <a:r>
              <a:rPr lang="en-GB" sz="1200" kern="1200" dirty="0">
                <a:solidFill>
                  <a:schemeClr val="tx1"/>
                </a:solidFill>
                <a:effectLst/>
                <a:latin typeface="Times New Roman" pitchFamily="18" charset="0"/>
                <a:ea typeface="+mn-ea"/>
                <a:cs typeface="+mn-cs"/>
              </a:rPr>
              <a:t>When most people lift an object off the floor, they (unsafely!) use a top-heavy movement which involves stooping. </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It is important to understand the mechanisms of injuries if we want to avoid damage to the musculoskeletal system. Most of us probably understand that if we lift something that is too heavy, we are at risk of exceeding the strength of our tissues and injury may result. However, you must bear in mind that the load does not </a:t>
            </a:r>
            <a:r>
              <a:rPr lang="en-GB" sz="1200" i="1" kern="1200" dirty="0">
                <a:solidFill>
                  <a:schemeClr val="tx1"/>
                </a:solidFill>
                <a:effectLst/>
                <a:latin typeface="Times New Roman" pitchFamily="18" charset="0"/>
                <a:ea typeface="+mn-ea"/>
                <a:cs typeface="+mn-cs"/>
              </a:rPr>
              <a:t>have</a:t>
            </a:r>
            <a:r>
              <a:rPr lang="en-GB" sz="1200" kern="1200" dirty="0">
                <a:solidFill>
                  <a:schemeClr val="tx1"/>
                </a:solidFill>
                <a:effectLst/>
                <a:latin typeface="Times New Roman" pitchFamily="18" charset="0"/>
                <a:ea typeface="+mn-ea"/>
                <a:cs typeface="+mn-cs"/>
              </a:rPr>
              <a:t> to be heavy.</a:t>
            </a:r>
          </a:p>
          <a:p>
            <a:r>
              <a:rPr lang="en-GB" sz="1200" kern="1200" dirty="0">
                <a:solidFill>
                  <a:schemeClr val="tx1"/>
                </a:solidFill>
                <a:effectLst/>
                <a:latin typeface="Times New Roman" pitchFamily="18" charset="0"/>
                <a:ea typeface="+mn-ea"/>
                <a:cs typeface="+mn-cs"/>
              </a:rPr>
              <a:t>We often do not appreciate the fact that our own body weight and/or the positions we adopt may also compromise the strength of our muscles, e.g. think about the risk of overstretching when lifting the shopping out of the boot of your car. In this case it is not uncommon to suffer an over-exertion injury in the lower back due to the leverage involved, as well as the physical insufficiency of the over-stretched muscles. </a:t>
            </a:r>
          </a:p>
          <a:p>
            <a:endParaRPr lang="en-GB" sz="120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i="0" kern="1200" dirty="0">
                <a:solidFill>
                  <a:schemeClr val="tx1"/>
                </a:solidFill>
                <a:effectLst/>
                <a:latin typeface="Times New Roman" pitchFamily="18" charset="0"/>
                <a:ea typeface="+mn-ea"/>
                <a:cs typeface="+mn-cs"/>
              </a:rPr>
              <a:t>W</a:t>
            </a:r>
            <a:r>
              <a:rPr lang="en-GB" sz="1200" i="1" kern="1200" dirty="0">
                <a:solidFill>
                  <a:schemeClr val="tx1"/>
                </a:solidFill>
                <a:effectLst/>
                <a:latin typeface="Times New Roman" pitchFamily="18" charset="0"/>
                <a:ea typeface="+mn-ea"/>
                <a:cs typeface="+mn-cs"/>
              </a:rPr>
              <a:t>hen lifting an object using this stooping technique, we must also consider the weight of your torso, arms and head - that is also a load that must also be lifted, along with the load that you are trying to pick up. This additional upper body weight may be 50kg (8 stone) for an average person.</a:t>
            </a:r>
          </a:p>
          <a:p>
            <a:endParaRPr lang="en-US" altLang="en-US" dirty="0"/>
          </a:p>
        </p:txBody>
      </p:sp>
    </p:spTree>
    <p:extLst>
      <p:ext uri="{BB962C8B-B14F-4D97-AF65-F5344CB8AC3E}">
        <p14:creationId xmlns:p14="http://schemas.microsoft.com/office/powerpoint/2010/main" val="3455796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87313" y="744538"/>
            <a:ext cx="6619875" cy="3724275"/>
          </a:xfrm>
          <a:ln/>
        </p:spPr>
      </p:sp>
      <p:sp>
        <p:nvSpPr>
          <p:cNvPr id="48131"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Back pain….</a:t>
            </a:r>
          </a:p>
          <a:p>
            <a:pPr marL="171450" indent="-171450">
              <a:buFont typeface="Arial" panose="020B0604020202020204" pitchFamily="34" charset="0"/>
              <a:buChar char="•"/>
            </a:pPr>
            <a:r>
              <a:rPr lang="en-GB" dirty="0"/>
              <a:t>tends to get better or worse depending on your position – for example, it may feel better when sitting or lying down</a:t>
            </a:r>
          </a:p>
          <a:p>
            <a:pPr marL="171450" indent="-171450">
              <a:buFont typeface="Arial" panose="020B0604020202020204" pitchFamily="34" charset="0"/>
              <a:buChar char="•"/>
            </a:pPr>
            <a:r>
              <a:rPr lang="en-GB" dirty="0"/>
              <a:t>often feels worse when moving – but it's not a good idea to avoid moving your back completely, as this can make things worse</a:t>
            </a:r>
          </a:p>
          <a:p>
            <a:pPr marL="171450" indent="-171450">
              <a:buFont typeface="Arial" panose="020B0604020202020204" pitchFamily="34" charset="0"/>
              <a:buChar char="•"/>
            </a:pPr>
            <a:r>
              <a:rPr lang="en-GB" dirty="0"/>
              <a:t>can develop suddenly or gradually</a:t>
            </a:r>
          </a:p>
          <a:p>
            <a:pPr marL="171450" indent="-171450">
              <a:buFont typeface="Arial" panose="020B0604020202020204" pitchFamily="34" charset="0"/>
              <a:buChar char="•"/>
            </a:pPr>
            <a:r>
              <a:rPr lang="en-GB" dirty="0"/>
              <a:t>is sometimes the result of poor posture or lifting something awkwardly</a:t>
            </a:r>
          </a:p>
          <a:p>
            <a:pPr marL="171450" indent="-171450">
              <a:buFont typeface="Arial" panose="020B0604020202020204" pitchFamily="34" charset="0"/>
              <a:buChar char="•"/>
            </a:pPr>
            <a:r>
              <a:rPr lang="en-GB" sz="1200" b="0" i="0" kern="1200" dirty="0">
                <a:solidFill>
                  <a:schemeClr val="tx1"/>
                </a:solidFill>
                <a:effectLst/>
                <a:latin typeface="Times New Roman" pitchFamily="18" charset="0"/>
                <a:ea typeface="+mn-ea"/>
                <a:cs typeface="+mn-cs"/>
              </a:rPr>
              <a:t>Low back pain can be caused by an injury, like a muscle sprain, or an underlying condition, like sciatica.</a:t>
            </a:r>
            <a:endParaRPr lang="en-GB" b="0" dirty="0"/>
          </a:p>
          <a:p>
            <a:endParaRPr lang="en-US" altLang="en-US" dirty="0"/>
          </a:p>
        </p:txBody>
      </p:sp>
    </p:spTree>
    <p:extLst>
      <p:ext uri="{BB962C8B-B14F-4D97-AF65-F5344CB8AC3E}">
        <p14:creationId xmlns:p14="http://schemas.microsoft.com/office/powerpoint/2010/main" val="1475281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p>
            <a:pPr>
              <a:defRPr/>
            </a:pPr>
            <a:fld id="{E6724F35-1077-498E-897C-FA6925FDAC10}" type="slidenum">
              <a:rPr lang="en-GB" smtClean="0"/>
              <a:pPr>
                <a:defRPr/>
              </a:pPr>
              <a:t>23</a:t>
            </a:fld>
            <a:endParaRPr lang="en-GB"/>
          </a:p>
        </p:txBody>
      </p:sp>
      <p:sp>
        <p:nvSpPr>
          <p:cNvPr id="139267" name="Rectangle 2"/>
          <p:cNvSpPr>
            <a:spLocks noGrp="1" noRot="1" noChangeAspect="1" noChangeArrowheads="1" noTextEdit="1"/>
          </p:cNvSpPr>
          <p:nvPr>
            <p:ph type="sldImg"/>
          </p:nvPr>
        </p:nvSpPr>
        <p:spPr>
          <a:xfrm>
            <a:off x="73025" y="762000"/>
            <a:ext cx="6635750" cy="3733800"/>
          </a:xfrm>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kern="1200" dirty="0">
                <a:solidFill>
                  <a:schemeClr val="tx1"/>
                </a:solidFill>
                <a:effectLst/>
                <a:latin typeface="Times New Roman" pitchFamily="18" charset="0"/>
                <a:ea typeface="+mn-ea"/>
                <a:cs typeface="+mn-cs"/>
              </a:rPr>
              <a:t>TILE </a:t>
            </a:r>
            <a:r>
              <a:rPr lang="en-GB" sz="1200" b="0" i="0" kern="1200" dirty="0">
                <a:solidFill>
                  <a:schemeClr val="tx1"/>
                </a:solidFill>
                <a:effectLst/>
                <a:latin typeface="Times New Roman" pitchFamily="18" charset="0"/>
                <a:ea typeface="+mn-ea"/>
                <a:cs typeface="+mn-cs"/>
              </a:rPr>
              <a:t>is an acronym that aims to help you carry out a manual handling risk assessment. TILE prompts you to consider each essential area of the activity in order to improve health and safety. In terms of manual handling, the TILE acronym stands for Task, Individual, Load, and Environment:</a:t>
            </a:r>
          </a:p>
          <a:p>
            <a:endParaRPr lang="en-GB" sz="1200" b="0" i="0" kern="1200" dirty="0">
              <a:solidFill>
                <a:schemeClr val="tx1"/>
              </a:solidFill>
              <a:effectLst/>
              <a:latin typeface="Times New Roman" pitchFamily="18" charset="0"/>
              <a:ea typeface="+mn-ea"/>
              <a:cs typeface="+mn-cs"/>
            </a:endParaRPr>
          </a:p>
          <a:p>
            <a:r>
              <a:rPr lang="en-GB" sz="1200" b="1" i="0" kern="1200" dirty="0">
                <a:solidFill>
                  <a:schemeClr val="tx1"/>
                </a:solidFill>
                <a:effectLst/>
                <a:latin typeface="Times New Roman" pitchFamily="18" charset="0"/>
                <a:ea typeface="+mn-ea"/>
                <a:cs typeface="+mn-cs"/>
              </a:rPr>
              <a:t>T – Task</a:t>
            </a:r>
            <a:r>
              <a:rPr lang="en-GB" sz="1200" b="0" i="0" kern="1200" dirty="0">
                <a:solidFill>
                  <a:schemeClr val="tx1"/>
                </a:solidFill>
                <a:effectLst/>
                <a:latin typeface="Times New Roman" pitchFamily="18" charset="0"/>
                <a:ea typeface="+mn-ea"/>
                <a:cs typeface="+mn-cs"/>
              </a:rPr>
              <a:t>. This means considering the manual handling activity itself, i.e. the lifting, lowering, carrying, pushing or pulling, and looking at how it may affect your health and safety. For example, does the task involve repetitive movements, strenuous movements, long distances, or uneven weight distribution?</a:t>
            </a:r>
          </a:p>
          <a:p>
            <a:r>
              <a:rPr lang="en-GB" sz="1200" b="1" i="0" kern="1200" dirty="0">
                <a:solidFill>
                  <a:schemeClr val="tx1"/>
                </a:solidFill>
                <a:effectLst/>
                <a:latin typeface="Times New Roman" pitchFamily="18" charset="0"/>
                <a:ea typeface="+mn-ea"/>
                <a:cs typeface="+mn-cs"/>
              </a:rPr>
              <a:t>I – Individual. </a:t>
            </a:r>
            <a:r>
              <a:rPr lang="en-GB" sz="1200" b="0" i="0" kern="1200" dirty="0">
                <a:solidFill>
                  <a:schemeClr val="tx1"/>
                </a:solidFill>
                <a:effectLst/>
                <a:latin typeface="Times New Roman" pitchFamily="18" charset="0"/>
                <a:ea typeface="+mn-ea"/>
                <a:cs typeface="+mn-cs"/>
              </a:rPr>
              <a:t>This means considering the person who will be carrying out the manual handling activity, i.e. you or another colleague. For example, how strong, fit or able is the person? Are they capable of manual handling alone? Do they need assistance?</a:t>
            </a:r>
          </a:p>
          <a:p>
            <a:r>
              <a:rPr lang="en-GB" sz="1200" b="1" i="0" kern="1200" dirty="0">
                <a:solidFill>
                  <a:schemeClr val="tx1"/>
                </a:solidFill>
                <a:effectLst/>
                <a:latin typeface="Times New Roman" pitchFamily="18" charset="0"/>
                <a:ea typeface="+mn-ea"/>
                <a:cs typeface="+mn-cs"/>
              </a:rPr>
              <a:t>L – Load. </a:t>
            </a:r>
            <a:r>
              <a:rPr lang="en-GB" sz="1200" b="0" i="0" kern="1200" dirty="0">
                <a:solidFill>
                  <a:schemeClr val="tx1"/>
                </a:solidFill>
                <a:effectLst/>
                <a:latin typeface="Times New Roman" pitchFamily="18" charset="0"/>
                <a:ea typeface="+mn-ea"/>
                <a:cs typeface="+mn-cs"/>
              </a:rPr>
              <a:t>This means considering the object or person that is being moved, and looking at how this may affect health and safety. For example, is the load particularly heavy, bulky, hard to grasp or unstable?</a:t>
            </a:r>
          </a:p>
          <a:p>
            <a:r>
              <a:rPr lang="en-GB" sz="1200" b="1" i="0" kern="1200" dirty="0">
                <a:solidFill>
                  <a:schemeClr val="tx1"/>
                </a:solidFill>
                <a:effectLst/>
                <a:latin typeface="Times New Roman" pitchFamily="18" charset="0"/>
                <a:ea typeface="+mn-ea"/>
                <a:cs typeface="+mn-cs"/>
              </a:rPr>
              <a:t>E – Environment. </a:t>
            </a:r>
            <a:r>
              <a:rPr lang="en-GB" sz="1200" b="0" i="0" kern="1200" dirty="0">
                <a:solidFill>
                  <a:schemeClr val="tx1"/>
                </a:solidFill>
                <a:effectLst/>
                <a:latin typeface="Times New Roman" pitchFamily="18" charset="0"/>
                <a:ea typeface="+mn-ea"/>
                <a:cs typeface="+mn-cs"/>
              </a:rPr>
              <a:t>This means considering the area in which the load is being moved, and looking at how this could make the manual handling task unsafe. For example, are there any space constraints? Is the floor slippery or uneven? Is there sufficient lighting? Are there any trip hazards?</a:t>
            </a:r>
          </a:p>
          <a:p>
            <a:endParaRPr lang="en-US" altLang="en-US" dirty="0"/>
          </a:p>
        </p:txBody>
      </p:sp>
    </p:spTree>
    <p:extLst>
      <p:ext uri="{BB962C8B-B14F-4D97-AF65-F5344CB8AC3E}">
        <p14:creationId xmlns:p14="http://schemas.microsoft.com/office/powerpoint/2010/main" val="2808292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73025" y="762000"/>
            <a:ext cx="6635750" cy="3733800"/>
          </a:xfrm>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Watch the video and discuss with your delegates.</a:t>
            </a:r>
          </a:p>
        </p:txBody>
      </p:sp>
    </p:spTree>
    <p:extLst>
      <p:ext uri="{BB962C8B-B14F-4D97-AF65-F5344CB8AC3E}">
        <p14:creationId xmlns:p14="http://schemas.microsoft.com/office/powerpoint/2010/main" val="27195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73025" y="762000"/>
            <a:ext cx="6635750" cy="3733800"/>
          </a:xfrm>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Times New Roman" pitchFamily="18" charset="0"/>
                <a:ea typeface="+mn-ea"/>
                <a:cs typeface="+mn-cs"/>
              </a:rPr>
              <a:t>Your delegates may understand that over-stretching and then loading a muscle may increase the chance of a muscle strain through over exertion.</a:t>
            </a:r>
          </a:p>
          <a:p>
            <a:endParaRPr lang="en-GB" sz="1200" kern="1200" dirty="0">
              <a:solidFill>
                <a:schemeClr val="tx1"/>
              </a:solidFill>
              <a:effectLst/>
              <a:latin typeface="Times New Roman" pitchFamily="18" charset="0"/>
              <a:ea typeface="+mn-ea"/>
              <a:cs typeface="+mn-cs"/>
            </a:endParaRPr>
          </a:p>
          <a:p>
            <a:r>
              <a:rPr lang="en-GB" sz="1200" b="1" kern="1200" cap="small" dirty="0">
                <a:solidFill>
                  <a:schemeClr val="tx1"/>
                </a:solidFill>
                <a:effectLst/>
                <a:latin typeface="Times New Roman" pitchFamily="18" charset="0"/>
                <a:ea typeface="+mn-ea"/>
                <a:cs typeface="+mn-cs"/>
              </a:rPr>
              <a:t>The classic ‘unsafe’ approach – </a:t>
            </a:r>
            <a:r>
              <a:rPr lang="en-GB" sz="1200" b="1" i="1" kern="1200" cap="small" dirty="0">
                <a:solidFill>
                  <a:schemeClr val="tx1"/>
                </a:solidFill>
                <a:effectLst/>
                <a:latin typeface="Times New Roman" pitchFamily="18" charset="0"/>
                <a:ea typeface="+mn-ea"/>
                <a:cs typeface="+mn-cs"/>
              </a:rPr>
              <a:t>top heavy movement</a:t>
            </a:r>
            <a:endParaRPr lang="en-GB" sz="1200" b="1" kern="1200" cap="small"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 </a:t>
            </a:r>
          </a:p>
          <a:p>
            <a:r>
              <a:rPr lang="en-GB" sz="1200" kern="1200" dirty="0">
                <a:solidFill>
                  <a:schemeClr val="tx1"/>
                </a:solidFill>
                <a:effectLst/>
                <a:latin typeface="Times New Roman" pitchFamily="18" charset="0"/>
                <a:ea typeface="+mn-ea"/>
                <a:cs typeface="+mn-cs"/>
              </a:rPr>
              <a:t>The term ‘top heavy movement’ describes the classic movement pattern people generally use when lifting objects.</a:t>
            </a:r>
          </a:p>
          <a:p>
            <a:r>
              <a:rPr lang="en-GB" sz="1200" kern="1200" dirty="0">
                <a:solidFill>
                  <a:schemeClr val="tx1"/>
                </a:solidFill>
                <a:effectLst/>
                <a:latin typeface="Times New Roman" pitchFamily="18" charset="0"/>
                <a:ea typeface="+mn-ea"/>
                <a:cs typeface="+mn-cs"/>
              </a:rPr>
              <a:t>The key points of top heavy movement are:</a:t>
            </a:r>
          </a:p>
          <a:p>
            <a:pPr lvl="0"/>
            <a:r>
              <a:rPr lang="en-GB" sz="1200" b="1" kern="1200" dirty="0">
                <a:solidFill>
                  <a:schemeClr val="tx1"/>
                </a:solidFill>
                <a:effectLst/>
                <a:latin typeface="Times New Roman" pitchFamily="18" charset="0"/>
                <a:ea typeface="+mn-ea"/>
                <a:cs typeface="+mn-cs"/>
              </a:rPr>
              <a:t>S</a:t>
            </a:r>
            <a:r>
              <a:rPr lang="en-GB" sz="1200" kern="1200" dirty="0">
                <a:solidFill>
                  <a:schemeClr val="tx1"/>
                </a:solidFill>
                <a:effectLst/>
                <a:latin typeface="Times New Roman" pitchFamily="18" charset="0"/>
                <a:ea typeface="+mn-ea"/>
                <a:cs typeface="+mn-cs"/>
              </a:rPr>
              <a:t>toop</a:t>
            </a:r>
          </a:p>
          <a:p>
            <a:pPr lvl="0"/>
            <a:r>
              <a:rPr lang="en-GB" sz="1200" b="1" kern="1200" dirty="0">
                <a:solidFill>
                  <a:schemeClr val="tx1"/>
                </a:solidFill>
                <a:effectLst/>
                <a:latin typeface="Times New Roman" pitchFamily="18" charset="0"/>
                <a:ea typeface="+mn-ea"/>
                <a:cs typeface="+mn-cs"/>
              </a:rPr>
              <a:t>T</a:t>
            </a:r>
            <a:r>
              <a:rPr lang="en-GB" sz="1200" kern="1200" dirty="0">
                <a:solidFill>
                  <a:schemeClr val="tx1"/>
                </a:solidFill>
                <a:effectLst/>
                <a:latin typeface="Times New Roman" pitchFamily="18" charset="0"/>
                <a:ea typeface="+mn-ea"/>
                <a:cs typeface="+mn-cs"/>
              </a:rPr>
              <a:t>wist</a:t>
            </a:r>
          </a:p>
          <a:p>
            <a:pPr lvl="0"/>
            <a:r>
              <a:rPr lang="en-GB" sz="1200" b="1" kern="1200" dirty="0">
                <a:solidFill>
                  <a:schemeClr val="tx1"/>
                </a:solidFill>
                <a:effectLst/>
                <a:latin typeface="Times New Roman" pitchFamily="18" charset="0"/>
                <a:ea typeface="+mn-ea"/>
                <a:cs typeface="+mn-cs"/>
              </a:rPr>
              <a:t>O</a:t>
            </a:r>
            <a:r>
              <a:rPr lang="en-GB" sz="1200" kern="1200" dirty="0">
                <a:solidFill>
                  <a:schemeClr val="tx1"/>
                </a:solidFill>
                <a:effectLst/>
                <a:latin typeface="Times New Roman" pitchFamily="18" charset="0"/>
                <a:ea typeface="+mn-ea"/>
                <a:cs typeface="+mn-cs"/>
              </a:rPr>
              <a:t>ver-stretch</a:t>
            </a:r>
          </a:p>
          <a:p>
            <a:pPr lvl="0"/>
            <a:r>
              <a:rPr lang="en-GB" sz="1200" b="1" kern="1200" dirty="0">
                <a:solidFill>
                  <a:schemeClr val="tx1"/>
                </a:solidFill>
                <a:effectLst/>
                <a:latin typeface="Times New Roman" pitchFamily="18" charset="0"/>
                <a:ea typeface="+mn-ea"/>
                <a:cs typeface="+mn-cs"/>
              </a:rPr>
              <a:t>P</a:t>
            </a:r>
            <a:r>
              <a:rPr lang="en-GB" sz="1200" kern="1200" dirty="0">
                <a:solidFill>
                  <a:schemeClr val="tx1"/>
                </a:solidFill>
                <a:effectLst/>
                <a:latin typeface="Times New Roman" pitchFamily="18" charset="0"/>
                <a:ea typeface="+mn-ea"/>
                <a:cs typeface="+mn-cs"/>
              </a:rPr>
              <a:t>arallel hands and feet. </a:t>
            </a:r>
          </a:p>
          <a:p>
            <a:endParaRPr lang="en-GB" sz="1200" kern="1200" dirty="0">
              <a:solidFill>
                <a:schemeClr val="tx1"/>
              </a:solidFill>
              <a:effectLst/>
              <a:latin typeface="Times New Roman" pitchFamily="18" charset="0"/>
              <a:ea typeface="+mn-ea"/>
              <a:cs typeface="+mn-cs"/>
            </a:endParaRP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STOP is an acronym to help them remember the poor postures that can lead to a musculoskeletal injury.</a:t>
            </a:r>
          </a:p>
          <a:p>
            <a:endParaRPr lang="en-US" altLang="en-US" dirty="0"/>
          </a:p>
        </p:txBody>
      </p:sp>
    </p:spTree>
    <p:extLst>
      <p:ext uri="{BB962C8B-B14F-4D97-AF65-F5344CB8AC3E}">
        <p14:creationId xmlns:p14="http://schemas.microsoft.com/office/powerpoint/2010/main" val="2127926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6200" y="9448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F8252678-2E8B-4303-9DA2-075E4FB12DDA}" type="slidenum">
              <a:rPr lang="en-GB" altLang="en-US" sz="1200">
                <a:latin typeface="Times New Roman" pitchFamily="18" charset="0"/>
              </a:rPr>
              <a:pPr algn="r" eaLnBrk="1" hangingPunct="1"/>
              <a:t>26</a:t>
            </a:fld>
            <a:endParaRPr lang="en-GB" altLang="en-US" sz="1200">
              <a:latin typeface="Times New Roman" pitchFamily="18" charset="0"/>
            </a:endParaRPr>
          </a:p>
        </p:txBody>
      </p:sp>
      <p:sp>
        <p:nvSpPr>
          <p:cNvPr id="50179" name="Rectangle 2"/>
          <p:cNvSpPr>
            <a:spLocks noGrp="1" noRot="1" noChangeAspect="1" noChangeArrowheads="1" noTextEdit="1"/>
          </p:cNvSpPr>
          <p:nvPr>
            <p:ph type="sldImg"/>
          </p:nvPr>
        </p:nvSpPr>
        <p:spPr>
          <a:xfrm>
            <a:off x="73025" y="762000"/>
            <a:ext cx="6635750" cy="3733800"/>
          </a:xfrm>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Times New Roman" pitchFamily="18" charset="0"/>
                <a:ea typeface="+mn-ea"/>
                <a:cs typeface="+mn-cs"/>
              </a:rPr>
              <a:t>Your delegates may understand that over-stretching and then loading a muscle may increase the chance of a muscle strain through over exertion. If you relate this to the scenario which may occur if you assume a stooped posture (‘bad’ lifting posture), then you can imagine that your calf muscles, hamstrings, and low back muscles are all in a stretched position and the larger quadriceps, gluts and core muscles are not being utilised.</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If you use the semi-squat lifting technique you will drastically reduce the loading on your lower back, and instead put that strain through your more powerful legs and core muscles. If you relate this to the leverage effect we looked at earlier, it’s a no-brainer. A ‘stoop posture’ has a long lever with small lower back muscles, whereas a semi-squat posture uses a short lever with the more powerful leg and core muscles.</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3368772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73025" y="762000"/>
            <a:ext cx="6635750" cy="3733800"/>
          </a:xfrm>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Watch the video and discuss with your delegates.</a:t>
            </a:r>
          </a:p>
          <a:p>
            <a:endParaRPr lang="en-US" altLang="en-US" dirty="0"/>
          </a:p>
        </p:txBody>
      </p:sp>
    </p:spTree>
    <p:extLst>
      <p:ext uri="{BB962C8B-B14F-4D97-AF65-F5344CB8AC3E}">
        <p14:creationId xmlns:p14="http://schemas.microsoft.com/office/powerpoint/2010/main" val="2950988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73025" y="762000"/>
            <a:ext cx="6635750" cy="3733800"/>
          </a:xfrm>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Firstly, is the load even suitable for team lifting? Could manual handling assistance equipment be used instead?</a:t>
            </a:r>
          </a:p>
          <a:p>
            <a:pPr eaLnBrk="1" hangingPunct="1"/>
            <a:endParaRPr lang="en-US" altLang="en-US" dirty="0"/>
          </a:p>
          <a:p>
            <a:r>
              <a:rPr lang="en-GB" sz="1200" kern="1200" dirty="0">
                <a:solidFill>
                  <a:schemeClr val="tx1"/>
                </a:solidFill>
                <a:effectLst/>
                <a:latin typeface="Times New Roman" pitchFamily="18" charset="0"/>
                <a:ea typeface="+mn-ea"/>
                <a:cs typeface="+mn-cs"/>
              </a:rPr>
              <a:t>Use this slide to talk through the points stated below.</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First of all, in order to avoid placing an uneven load on one person, make sure that: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the members of your team are of similar height, build and strength. </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You then need to:</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nominate a team leader, who will issue the command to lift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make sure that everyone understands the technique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specify that lifting will occur on the word ‘Lift’ in the command “Ready, Steady, Lift”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ensure everyone is clear about what happens once they are standing up, i.e. in which direction to move, where the load needs to go, how to put it down again, etc.</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Once the technique has been discussed, all members of the team should:</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take up positions evenly spaced around the load</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adopt an asymmetric stance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squat down using dynamic handling, with the back straight and your head upright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grip the load securely, using the asymmetric grip wherever possible.</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Your team is now ready to lift. On the command “Ready, Steady, Lift” from the team leader, everyone should:</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stand up using dynamic handling</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continue as arranged before the lift.</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To set the load down again: </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the team leader issues the command “Ready, Steady, Down”</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all members of the team lower themselves using dynamic handling, until the load is resting on its destination surface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once the load is safely in place, everyone can let go.</a:t>
            </a:r>
          </a:p>
          <a:p>
            <a:endParaRPr lang="en-US" altLang="en-US" dirty="0"/>
          </a:p>
        </p:txBody>
      </p:sp>
    </p:spTree>
    <p:extLst>
      <p:ext uri="{BB962C8B-B14F-4D97-AF65-F5344CB8AC3E}">
        <p14:creationId xmlns:p14="http://schemas.microsoft.com/office/powerpoint/2010/main" val="2852005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73025" y="762000"/>
            <a:ext cx="6635750" cy="3733800"/>
          </a:xfrm>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In general, pushing a load is much more powerful than pulling, as your whole body is designed for forward movement. Therefore, when the situation allows, you should always opt to push rather than pull a load.</a:t>
            </a:r>
          </a:p>
          <a:p>
            <a:endParaRPr lang="en-GB" dirty="0"/>
          </a:p>
          <a:p>
            <a:r>
              <a:rPr lang="en-GB" sz="1200" b="1" kern="1200" cap="small" dirty="0">
                <a:solidFill>
                  <a:schemeClr val="tx1"/>
                </a:solidFill>
                <a:effectLst/>
                <a:latin typeface="Times New Roman" pitchFamily="18" charset="0"/>
                <a:ea typeface="+mn-ea"/>
                <a:cs typeface="+mn-cs"/>
              </a:rPr>
              <a:t>Discuss classic inefficient techniques</a:t>
            </a:r>
          </a:p>
          <a:p>
            <a:r>
              <a:rPr lang="en-GB" sz="1200" kern="1200" dirty="0">
                <a:solidFill>
                  <a:schemeClr val="tx1"/>
                </a:solidFill>
                <a:effectLst/>
                <a:latin typeface="Times New Roman" pitchFamily="18" charset="0"/>
                <a:ea typeface="+mn-ea"/>
                <a:cs typeface="+mn-cs"/>
              </a:rPr>
              <a:t> </a:t>
            </a:r>
          </a:p>
          <a:p>
            <a:r>
              <a:rPr lang="en-GB" sz="1200" kern="1200" dirty="0">
                <a:solidFill>
                  <a:schemeClr val="tx1"/>
                </a:solidFill>
                <a:effectLst/>
                <a:latin typeface="Times New Roman" pitchFamily="18" charset="0"/>
                <a:ea typeface="+mn-ea"/>
                <a:cs typeface="+mn-cs"/>
              </a:rPr>
              <a:t>As with the lifting techniques, most people use less-safe techniques when they push and pull. </a:t>
            </a:r>
            <a:r>
              <a:rPr lang="en-GB" sz="1200" b="1" kern="1200" dirty="0">
                <a:solidFill>
                  <a:schemeClr val="tx1"/>
                </a:solidFill>
                <a:effectLst/>
                <a:latin typeface="Times New Roman" pitchFamily="18" charset="0"/>
                <a:ea typeface="+mn-ea"/>
                <a:cs typeface="+mn-cs"/>
              </a:rPr>
              <a:t>These are inefficient and put your back at risk.</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place their feet wide apart, with one foot in front of the body and the other at an angle out to the side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bend their body down and forwards, often to an almost horizontal position</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stretch out their arms and place them on the load</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use their entire body to propel the weight forward.</a:t>
            </a:r>
          </a:p>
          <a:p>
            <a:endParaRPr lang="en-GB" dirty="0"/>
          </a:p>
          <a:p>
            <a:endParaRPr lang="en-GB" dirty="0"/>
          </a:p>
          <a:p>
            <a:r>
              <a:rPr lang="en-GB" b="1" dirty="0"/>
              <a:t>Correct techniques</a:t>
            </a:r>
          </a:p>
          <a:p>
            <a:endParaRPr lang="en-GB" dirty="0"/>
          </a:p>
          <a:p>
            <a:r>
              <a:rPr lang="en-GB" sz="1200" kern="1200" dirty="0">
                <a:solidFill>
                  <a:schemeClr val="tx1"/>
                </a:solidFill>
                <a:effectLst/>
                <a:latin typeface="Times New Roman" pitchFamily="18" charset="0"/>
                <a:ea typeface="+mn-ea"/>
                <a:cs typeface="+mn-cs"/>
              </a:rPr>
              <a:t>The key points of the safer techniques are to:</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use your powerful leg muscles to maximise power</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apply the force directly from your legs to the load</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keep your back in its neutral position to place it under minimal risk.</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You should note that: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wearing shoes with a high- grip sole helps you to maintain a safe and solid stance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using gloves can improve your grip, especially when using a rope for pulling.</a:t>
            </a:r>
          </a:p>
          <a:p>
            <a:endParaRPr lang="en-US" altLang="en-US" dirty="0"/>
          </a:p>
        </p:txBody>
      </p:sp>
    </p:spTree>
    <p:extLst>
      <p:ext uri="{BB962C8B-B14F-4D97-AF65-F5344CB8AC3E}">
        <p14:creationId xmlns:p14="http://schemas.microsoft.com/office/powerpoint/2010/main" val="3804998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0476A00C-C3C2-48E1-A377-3EA25DAECF56}" type="slidenum">
              <a:rPr lang="en-GB" altLang="en-US" sz="1200" smtClean="0">
                <a:latin typeface="Times New Roman" pitchFamily="18" charset="0"/>
              </a:rPr>
              <a:pPr eaLnBrk="1" hangingPunct="1"/>
              <a:t>3</a:t>
            </a:fld>
            <a:endParaRPr lang="en-GB" altLang="en-US" sz="1200">
              <a:latin typeface="Times New Roman" pitchFamily="18" charset="0"/>
            </a:endParaRPr>
          </a:p>
        </p:txBody>
      </p:sp>
      <p:sp>
        <p:nvSpPr>
          <p:cNvPr id="30723"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30769086-4468-4496-A410-005A964C4DE3}" type="slidenum">
              <a:rPr lang="en-GB" altLang="en-US" sz="1200">
                <a:latin typeface="Arial" charset="0"/>
              </a:rPr>
              <a:pPr algn="r" eaLnBrk="1" hangingPunct="1"/>
              <a:t>3</a:t>
            </a:fld>
            <a:endParaRPr lang="en-GB" altLang="en-US" sz="1200">
              <a:latin typeface="Arial" charset="0"/>
            </a:endParaRPr>
          </a:p>
        </p:txBody>
      </p:sp>
      <p:sp>
        <p:nvSpPr>
          <p:cNvPr id="30724" name="Rectangle 2"/>
          <p:cNvSpPr>
            <a:spLocks noGrp="1" noRot="1" noChangeAspect="1" noChangeArrowheads="1" noTextEdit="1"/>
          </p:cNvSpPr>
          <p:nvPr>
            <p:ph type="sldImg"/>
          </p:nvPr>
        </p:nvSpPr>
        <p:spPr>
          <a:xfrm>
            <a:off x="88900" y="744538"/>
            <a:ext cx="6619875" cy="3724275"/>
          </a:xfrm>
          <a:solidFill>
            <a:srgbClr val="FFFFFF"/>
          </a:solidFill>
          <a:ln/>
        </p:spPr>
      </p:sp>
      <p:sp>
        <p:nvSpPr>
          <p:cNvPr id="30725" name="Rectangle 3"/>
          <p:cNvSpPr>
            <a:spLocks noGrp="1" noChangeArrowheads="1"/>
          </p:cNvSpPr>
          <p:nvPr>
            <p:ph type="body" idx="1"/>
          </p:nvPr>
        </p:nvSpPr>
        <p:spPr>
          <a:xfrm>
            <a:off x="679450" y="4718050"/>
            <a:ext cx="5435600" cy="4468813"/>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GB" altLang="en-US" dirty="0"/>
              <a:t>Expand on all the modalities of Manual Handling – putting down, pushing, pulling, carrying, supporting and picking up.</a:t>
            </a:r>
          </a:p>
          <a:p>
            <a:endParaRPr lang="en-GB" altLang="en-US" dirty="0"/>
          </a:p>
          <a:p>
            <a:endParaRPr lang="en-US" altLang="en-US" dirty="0"/>
          </a:p>
          <a:p>
            <a:r>
              <a:rPr lang="en-US" altLang="en-US" dirty="0"/>
              <a:t>What is the most common modality in their job?</a:t>
            </a:r>
          </a:p>
          <a:p>
            <a:endParaRPr lang="en-US" altLang="en-US" dirty="0"/>
          </a:p>
          <a:p>
            <a:pPr eaLnBrk="1" hangingPunct="1"/>
            <a:r>
              <a:rPr lang="en-GB" altLang="en-US" dirty="0"/>
              <a:t>There are also positives associated with having a physical job, such as:</a:t>
            </a:r>
          </a:p>
          <a:p>
            <a:pPr marL="171450" indent="-171450" eaLnBrk="1" hangingPunct="1">
              <a:buFont typeface="Arial" panose="020B0604020202020204" pitchFamily="34" charset="0"/>
              <a:buChar char="•"/>
            </a:pPr>
            <a:r>
              <a:rPr lang="en-GB" altLang="en-US" dirty="0"/>
              <a:t>Strong muscles</a:t>
            </a:r>
          </a:p>
          <a:p>
            <a:pPr marL="171450" indent="-171450" eaLnBrk="1" hangingPunct="1">
              <a:buFont typeface="Arial" panose="020B0604020202020204" pitchFamily="34" charset="0"/>
              <a:buChar char="•"/>
            </a:pPr>
            <a:r>
              <a:rPr lang="en-GB" altLang="en-US" dirty="0"/>
              <a:t>Strong bones</a:t>
            </a:r>
          </a:p>
          <a:p>
            <a:pPr marL="171450" indent="-171450" eaLnBrk="1" hangingPunct="1">
              <a:buFont typeface="Arial" panose="020B0604020202020204" pitchFamily="34" charset="0"/>
              <a:buChar char="•"/>
            </a:pPr>
            <a:r>
              <a:rPr lang="en-GB" altLang="en-US" dirty="0"/>
              <a:t>Strong ligaments and tendons</a:t>
            </a:r>
          </a:p>
          <a:p>
            <a:pPr marL="171450" indent="-171450" eaLnBrk="1" hangingPunct="1">
              <a:buFont typeface="Arial" panose="020B0604020202020204" pitchFamily="34" charset="0"/>
              <a:buChar char="•"/>
            </a:pPr>
            <a:r>
              <a:rPr lang="en-GB" altLang="en-US" dirty="0"/>
              <a:t>Exercise (can help with weight control)</a:t>
            </a:r>
          </a:p>
          <a:p>
            <a:pPr marL="171450" indent="-171450" eaLnBrk="1" hangingPunct="1">
              <a:buFont typeface="Arial" panose="020B0604020202020204" pitchFamily="34" charset="0"/>
              <a:buChar char="•"/>
            </a:pPr>
            <a:r>
              <a:rPr lang="en-GB" altLang="en-US" dirty="0"/>
              <a:t>Cardiovascular benefits</a:t>
            </a:r>
          </a:p>
          <a:p>
            <a:endParaRPr lang="en-US" altLang="en-US" dirty="0"/>
          </a:p>
          <a:p>
            <a:endParaRPr lang="en-US" altLang="en-US" dirty="0"/>
          </a:p>
          <a:p>
            <a:pPr eaLnBrk="1" hangingPunct="1"/>
            <a:r>
              <a:rPr lang="en-GB" altLang="en-US" dirty="0"/>
              <a:t>Not just at work – its how we use our bodies every day </a:t>
            </a:r>
          </a:p>
          <a:p>
            <a:pPr eaLnBrk="1" hangingPunct="1"/>
            <a:endParaRPr lang="en-GB"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A question to these people could be, “How many manual handling tasks do you think you’ve already performed before arriving at work today?” Did they reach out of the shower to grab a towel, bend over to pick some clothes up off the floor, push the wheelie-bin to the end of the drive, or carry the recycling box outside? Chances are they’ve already performed dozens without even noticing.</a:t>
            </a:r>
          </a:p>
          <a:p>
            <a:endParaRPr lang="en-US" altLang="en-US" dirty="0"/>
          </a:p>
        </p:txBody>
      </p:sp>
    </p:spTree>
    <p:extLst>
      <p:ext uri="{BB962C8B-B14F-4D97-AF65-F5344CB8AC3E}">
        <p14:creationId xmlns:p14="http://schemas.microsoft.com/office/powerpoint/2010/main" val="4288350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28588" y="755650"/>
            <a:ext cx="6564312" cy="3694113"/>
          </a:xfrm>
          <a:ln/>
        </p:spPr>
      </p:sp>
      <p:sp>
        <p:nvSpPr>
          <p:cNvPr id="53251" name="Rectangle 3"/>
          <p:cNvSpPr>
            <a:spLocks noGrp="1" noChangeArrowheads="1"/>
          </p:cNvSpPr>
          <p:nvPr>
            <p:ph type="body" idx="1"/>
          </p:nvPr>
        </p:nvSpPr>
        <p:spPr>
          <a:xfrm>
            <a:off x="896938" y="4721225"/>
            <a:ext cx="5000625" cy="4454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162437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62000"/>
            <a:ext cx="6635750" cy="3733800"/>
          </a:xfrm>
        </p:spPr>
      </p:sp>
      <p:sp>
        <p:nvSpPr>
          <p:cNvPr id="3" name="Notes Placeholder 2"/>
          <p:cNvSpPr>
            <a:spLocks noGrp="1"/>
          </p:cNvSpPr>
          <p:nvPr>
            <p:ph type="body" idx="1"/>
          </p:nvPr>
        </p:nvSpPr>
        <p:spPr/>
        <p:txBody>
          <a:bodyPr/>
          <a:lstStyle/>
          <a:p>
            <a:r>
              <a:rPr lang="en-GB" altLang="en-US" b="1" dirty="0"/>
              <a:t>Highlight prevalence of “Handling, lifting or carrying” injuries.</a:t>
            </a:r>
          </a:p>
          <a:p>
            <a:endParaRPr lang="en-GB" altLang="en-US" dirty="0"/>
          </a:p>
          <a:p>
            <a:r>
              <a:rPr lang="en-GB" altLang="en-US" dirty="0"/>
              <a:t>How much money could be saved if injuries were prevented?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How much additional productivity could be achieved if injuries were prevented?</a:t>
            </a:r>
          </a:p>
          <a:p>
            <a:endParaRPr lang="en-GB" dirty="0"/>
          </a:p>
        </p:txBody>
      </p:sp>
      <p:sp>
        <p:nvSpPr>
          <p:cNvPr id="4" name="Slide Number Placeholder 3"/>
          <p:cNvSpPr>
            <a:spLocks noGrp="1"/>
          </p:cNvSpPr>
          <p:nvPr>
            <p:ph type="sldNum" sz="quarter" idx="5"/>
          </p:nvPr>
        </p:nvSpPr>
        <p:spPr/>
        <p:txBody>
          <a:bodyPr/>
          <a:lstStyle/>
          <a:p>
            <a:pPr>
              <a:defRPr/>
            </a:pPr>
            <a:fld id="{850F564B-CBBE-47E3-82C1-BF480E3ECD27}" type="slidenum">
              <a:rPr lang="en-GB" smtClean="0"/>
              <a:pPr>
                <a:defRPr/>
              </a:pPr>
              <a:t>4</a:t>
            </a:fld>
            <a:endParaRPr lang="en-GB" dirty="0"/>
          </a:p>
        </p:txBody>
      </p:sp>
    </p:spTree>
    <p:extLst>
      <p:ext uri="{BB962C8B-B14F-4D97-AF65-F5344CB8AC3E}">
        <p14:creationId xmlns:p14="http://schemas.microsoft.com/office/powerpoint/2010/main" val="698773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BB94C34C-647C-4418-916C-0DEEB920BA91}" type="slidenum">
              <a:rPr lang="en-GB" altLang="en-US" sz="1200" smtClean="0">
                <a:latin typeface="Times New Roman" pitchFamily="18" charset="0"/>
              </a:rPr>
              <a:pPr eaLnBrk="1" hangingPunct="1"/>
              <a:t>5</a:t>
            </a:fld>
            <a:endParaRPr lang="en-GB" altLang="en-US" sz="1200">
              <a:latin typeface="Times New Roman" pitchFamily="18" charset="0"/>
            </a:endParaRPr>
          </a:p>
        </p:txBody>
      </p:sp>
      <p:sp>
        <p:nvSpPr>
          <p:cNvPr id="34819"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6C015A4B-758F-43B1-A3F9-00E5616A0608}" type="slidenum">
              <a:rPr lang="en-GB" altLang="en-US" sz="1200">
                <a:latin typeface="Arial" charset="0"/>
              </a:rPr>
              <a:pPr algn="r" eaLnBrk="1" hangingPunct="1"/>
              <a:t>5</a:t>
            </a:fld>
            <a:endParaRPr lang="en-GB" altLang="en-US" sz="1200">
              <a:latin typeface="Arial" charset="0"/>
            </a:endParaRPr>
          </a:p>
        </p:txBody>
      </p:sp>
      <p:sp>
        <p:nvSpPr>
          <p:cNvPr id="34820" name="Rectangle 2"/>
          <p:cNvSpPr>
            <a:spLocks noGrp="1" noRot="1" noChangeAspect="1" noChangeArrowheads="1" noTextEdit="1"/>
          </p:cNvSpPr>
          <p:nvPr>
            <p:ph type="sldImg"/>
          </p:nvPr>
        </p:nvSpPr>
        <p:spPr>
          <a:xfrm>
            <a:off x="88900" y="744538"/>
            <a:ext cx="6619875" cy="3724275"/>
          </a:xfrm>
          <a:ln/>
        </p:spPr>
      </p:sp>
      <p:sp>
        <p:nvSpPr>
          <p:cNvPr id="34821"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b="1" dirty="0"/>
              <a:t>This slide highlight the key Labour Force Survey and HSE stats related to MSD injuries.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Percentage of MSD injuries are high, but these are being gradually overtaken by “Stress, Depression or Anxiety”. This is an growing problem area.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Talk about link and relationship between body and mind.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MSD sufferers are more likely to suffer depression &amp; stress. And when someone is depressed they are less likely to recover quickly.</a:t>
            </a:r>
          </a:p>
          <a:p>
            <a:pPr eaLnBrk="1" hangingPunct="1"/>
            <a:endParaRPr lang="en-US" altLang="en-US" dirty="0"/>
          </a:p>
        </p:txBody>
      </p:sp>
    </p:spTree>
    <p:extLst>
      <p:ext uri="{BB962C8B-B14F-4D97-AF65-F5344CB8AC3E}">
        <p14:creationId xmlns:p14="http://schemas.microsoft.com/office/powerpoint/2010/main" val="1256665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62000"/>
            <a:ext cx="6635750" cy="3733800"/>
          </a:xfrm>
        </p:spPr>
      </p:sp>
      <p:sp>
        <p:nvSpPr>
          <p:cNvPr id="3" name="Notes Placeholder 2"/>
          <p:cNvSpPr>
            <a:spLocks noGrp="1"/>
          </p:cNvSpPr>
          <p:nvPr>
            <p:ph type="body" idx="1"/>
          </p:nvPr>
        </p:nvSpPr>
        <p:spPr/>
        <p:txBody>
          <a:bodyPr/>
          <a:lstStyle/>
          <a:p>
            <a:r>
              <a:rPr lang="en-GB" dirty="0"/>
              <a:t>Talk about the key figures/statistics. </a:t>
            </a:r>
          </a:p>
          <a:p>
            <a:endParaRPr lang="en-GB" dirty="0"/>
          </a:p>
          <a:p>
            <a:r>
              <a:rPr lang="en-GB" dirty="0"/>
              <a:t>Ask the group…. </a:t>
            </a:r>
          </a:p>
          <a:p>
            <a:pPr marL="171450" indent="-171450">
              <a:buFont typeface="Arial" panose="020B0604020202020204" pitchFamily="34" charset="0"/>
              <a:buChar char="•"/>
            </a:pPr>
            <a:r>
              <a:rPr lang="en-GB" dirty="0"/>
              <a:t>Are these figures what you would expect?</a:t>
            </a:r>
          </a:p>
          <a:p>
            <a:pPr marL="171450" indent="-171450">
              <a:buFont typeface="Arial" panose="020B0604020202020204" pitchFamily="34" charset="0"/>
              <a:buChar char="•"/>
            </a:pPr>
            <a:r>
              <a:rPr lang="en-GB" dirty="0"/>
              <a:t>How do these stats reflect what you see in your business/job?</a:t>
            </a:r>
          </a:p>
          <a:p>
            <a:endParaRPr lang="en-GB" dirty="0"/>
          </a:p>
        </p:txBody>
      </p:sp>
      <p:sp>
        <p:nvSpPr>
          <p:cNvPr id="4" name="Slide Number Placeholder 3"/>
          <p:cNvSpPr>
            <a:spLocks noGrp="1"/>
          </p:cNvSpPr>
          <p:nvPr>
            <p:ph type="sldNum" sz="quarter" idx="5"/>
          </p:nvPr>
        </p:nvSpPr>
        <p:spPr/>
        <p:txBody>
          <a:bodyPr/>
          <a:lstStyle/>
          <a:p>
            <a:pPr>
              <a:defRPr/>
            </a:pPr>
            <a:fld id="{850F564B-CBBE-47E3-82C1-BF480E3ECD27}" type="slidenum">
              <a:rPr lang="en-GB" smtClean="0"/>
              <a:pPr>
                <a:defRPr/>
              </a:pPr>
              <a:t>6</a:t>
            </a:fld>
            <a:endParaRPr lang="en-GB" dirty="0"/>
          </a:p>
        </p:txBody>
      </p:sp>
    </p:spTree>
    <p:extLst>
      <p:ext uri="{BB962C8B-B14F-4D97-AF65-F5344CB8AC3E}">
        <p14:creationId xmlns:p14="http://schemas.microsoft.com/office/powerpoint/2010/main" val="3440565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4B673C4A-1224-416E-93C1-8682795AE988}" type="slidenum">
              <a:rPr lang="en-GB" altLang="en-US" sz="1200" smtClean="0">
                <a:latin typeface="Times New Roman" pitchFamily="18" charset="0"/>
              </a:rPr>
              <a:pPr eaLnBrk="1" hangingPunct="1"/>
              <a:t>7</a:t>
            </a:fld>
            <a:endParaRPr lang="en-GB" altLang="en-US" sz="1200">
              <a:latin typeface="Times New Roman" pitchFamily="18" charset="0"/>
            </a:endParaRPr>
          </a:p>
        </p:txBody>
      </p:sp>
      <p:sp>
        <p:nvSpPr>
          <p:cNvPr id="35843"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B056AEC5-1358-43D1-A93C-58FEA91CEFDE}" type="slidenum">
              <a:rPr lang="en-GB" altLang="en-US" sz="1200">
                <a:latin typeface="Arial" charset="0"/>
              </a:rPr>
              <a:pPr algn="r" eaLnBrk="1" hangingPunct="1"/>
              <a:t>7</a:t>
            </a:fld>
            <a:endParaRPr lang="en-GB" altLang="en-US" sz="1200">
              <a:latin typeface="Arial" charset="0"/>
            </a:endParaRPr>
          </a:p>
        </p:txBody>
      </p:sp>
      <p:sp>
        <p:nvSpPr>
          <p:cNvPr id="35844" name="Rectangle 2"/>
          <p:cNvSpPr>
            <a:spLocks noGrp="1" noRot="1" noChangeAspect="1" noChangeArrowheads="1" noTextEdit="1"/>
          </p:cNvSpPr>
          <p:nvPr>
            <p:ph type="sldImg"/>
          </p:nvPr>
        </p:nvSpPr>
        <p:spPr>
          <a:xfrm>
            <a:off x="88900" y="744538"/>
            <a:ext cx="6619875" cy="3724275"/>
          </a:xfrm>
          <a:ln/>
        </p:spPr>
      </p:sp>
      <p:sp>
        <p:nvSpPr>
          <p:cNvPr id="35845"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Talk about the responsibilities that </a:t>
            </a:r>
            <a:r>
              <a:rPr lang="en-US" altLang="en-US" b="1" dirty="0">
                <a:latin typeface="Arial" panose="020B0604020202020204" pitchFamily="34" charset="0"/>
              </a:rPr>
              <a:t>EMPLOYERS</a:t>
            </a:r>
            <a:r>
              <a:rPr lang="en-US" altLang="en-US" dirty="0">
                <a:latin typeface="Arial" panose="020B0604020202020204" pitchFamily="34" charset="0"/>
              </a:rPr>
              <a:t> have, in relation to Manual Handling operations. </a:t>
            </a:r>
          </a:p>
          <a:p>
            <a:pPr eaLnBrk="1" hangingPunct="1"/>
            <a:r>
              <a:rPr lang="en-US" altLang="en-US" dirty="0">
                <a:latin typeface="Arial" panose="020B0604020202020204" pitchFamily="34" charset="0"/>
              </a:rPr>
              <a:t>Manual Handling Operations Regulations 1992.</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What could be the consequences if an employer does not follow the rules (the law!)?</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Some shocking stories relating to lawsuits.</a:t>
            </a:r>
          </a:p>
          <a:p>
            <a:pPr eaLnBrk="1" hangingPunct="1"/>
            <a:endParaRPr lang="en-US" altLang="en-US" dirty="0">
              <a:latin typeface="Arial" panose="020B0604020202020204" pitchFamily="34" charset="0"/>
            </a:endParaRPr>
          </a:p>
          <a:p>
            <a:pPr eaLnBrk="1" hangingPunct="1"/>
            <a:r>
              <a:rPr lang="en-GB" altLang="en-US" dirty="0">
                <a:latin typeface="Arial" panose="020B0604020202020204" pitchFamily="34" charset="0"/>
              </a:rPr>
              <a:t>1.) January 2000: Kathleen Robertson of Austin, Texas was awarded $780,000 by a jury of her peers after breaking her ankle tripping over a toddler who was running inside a furniture store.</a:t>
            </a:r>
            <a:br>
              <a:rPr lang="en-GB" altLang="en-US" dirty="0">
                <a:latin typeface="Arial" panose="020B0604020202020204" pitchFamily="34" charset="0"/>
              </a:rPr>
            </a:br>
            <a:r>
              <a:rPr lang="en-GB" altLang="en-US" dirty="0">
                <a:latin typeface="Arial" panose="020B0604020202020204" pitchFamily="34" charset="0"/>
              </a:rPr>
              <a:t>The owners of the store were understandably surprised at the verdict, considering the misbehaving little snot was Mrs. Robertson's son.</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2.) June 1998: A 19 year-old Carl Truman of Los Angeles won $74,000 and medical expenses when his neighbour ran over his hand with a Honda Accord. Mr. Truman apparently didn't notice there was someone at the wheel of the car when he was trying to steal his neighbour's hubcaps.</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3.) October 1998: Terrence Dickson of Bristol, Pennsylvania was leaving a house he had just robbed by way of the garage. He was unable to get the garage door open since the automatic door opener was malfunctioning. He couldn't re-enter the house because the door connecting the house and the garage locked when he pulled it shut. The family was on vacation. Mr. Dickson found himself locked in the garage for eight days. He subsisted on a case of Pepsi he found and a bag of dog food. He sued the homeowner's insurance, claiming the situation caused him undue mental anguish.</a:t>
            </a:r>
            <a:br>
              <a:rPr lang="en-GB" altLang="en-US" dirty="0">
                <a:latin typeface="Arial" panose="020B0604020202020204" pitchFamily="34" charset="0"/>
              </a:rPr>
            </a:br>
            <a:r>
              <a:rPr lang="en-GB" altLang="en-US" dirty="0">
                <a:latin typeface="Arial" panose="020B0604020202020204" pitchFamily="34" charset="0"/>
              </a:rPr>
              <a:t>The jury agreed to the tune of half a million dollars.</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4.) October 1999: Jerry Williams of Little Rock was awarded $14,500 and medical expenses after being bitten on the buttocks by his next door </a:t>
            </a:r>
            <a:r>
              <a:rPr lang="en-GB" altLang="en-US" dirty="0" err="1">
                <a:latin typeface="Arial" panose="020B0604020202020204" pitchFamily="34" charset="0"/>
              </a:rPr>
              <a:t>neighbor's</a:t>
            </a:r>
            <a:r>
              <a:rPr lang="en-GB" altLang="en-US" dirty="0">
                <a:latin typeface="Arial" panose="020B0604020202020204" pitchFamily="34" charset="0"/>
              </a:rPr>
              <a:t> beagle. The beagle was on a chain in it's owner's fenced-in yard.</a:t>
            </a:r>
            <a:br>
              <a:rPr lang="en-GB" altLang="en-US" dirty="0">
                <a:latin typeface="Arial" panose="020B0604020202020204" pitchFamily="34" charset="0"/>
              </a:rPr>
            </a:br>
            <a:r>
              <a:rPr lang="en-GB" altLang="en-US" dirty="0">
                <a:latin typeface="Arial" panose="020B0604020202020204" pitchFamily="34" charset="0"/>
              </a:rPr>
              <a:t>The award was less than sought because the jury felt the dog might have been just a little provoked at the time by Mr. Williams who was shooting it repeatedly with a pellet gun.</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5.) May 2000: A Philadelphia restaurant was ordered to pay Amber Carson of Lancaster, PA $113,500 after she slipped on a soft drink and broke her coccyx. The beverage was on the floor because Ms. Carson threw it at her boyfriend 30 seconds earlier during an argument.</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6.) December 1997: Kara Walton of Claymont, Delaware successfully sued the owner of a night club in a </a:t>
            </a:r>
            <a:r>
              <a:rPr lang="en-GB" altLang="en-US" dirty="0" err="1">
                <a:latin typeface="Arial" panose="020B0604020202020204" pitchFamily="34" charset="0"/>
              </a:rPr>
              <a:t>neighboring</a:t>
            </a:r>
            <a:r>
              <a:rPr lang="en-GB" altLang="en-US" dirty="0">
                <a:latin typeface="Arial" panose="020B0604020202020204" pitchFamily="34" charset="0"/>
              </a:rPr>
              <a:t> city when she fell from the bathroom window to the floor and knocked out her two front teeth.</a:t>
            </a:r>
            <a:br>
              <a:rPr lang="en-GB" altLang="en-US" dirty="0">
                <a:latin typeface="Arial" panose="020B0604020202020204" pitchFamily="34" charset="0"/>
              </a:rPr>
            </a:br>
            <a:r>
              <a:rPr lang="en-GB" altLang="en-US" dirty="0">
                <a:latin typeface="Arial" panose="020B0604020202020204" pitchFamily="34" charset="0"/>
              </a:rPr>
              <a:t>This occurred while Ms. Walton was trying to sneak through the window in the ladies room to avoid paying the $3.50 cover charge. She was awarded $12,000 and dental expenses. </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And the winner is:</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7.) Mr. </a:t>
            </a:r>
            <a:r>
              <a:rPr lang="en-GB" altLang="en-US" dirty="0" err="1">
                <a:latin typeface="Arial" panose="020B0604020202020204" pitchFamily="34" charset="0"/>
              </a:rPr>
              <a:t>Merv</a:t>
            </a:r>
            <a:r>
              <a:rPr lang="en-GB" altLang="en-US" dirty="0">
                <a:latin typeface="Arial" panose="020B0604020202020204" pitchFamily="34" charset="0"/>
              </a:rPr>
              <a:t> </a:t>
            </a:r>
            <a:r>
              <a:rPr lang="en-GB" altLang="en-US" dirty="0" err="1">
                <a:latin typeface="Arial" panose="020B0604020202020204" pitchFamily="34" charset="0"/>
              </a:rPr>
              <a:t>Grazinski</a:t>
            </a:r>
            <a:r>
              <a:rPr lang="en-GB" altLang="en-US" dirty="0">
                <a:latin typeface="Arial" panose="020B0604020202020204" pitchFamily="34" charset="0"/>
              </a:rPr>
              <a:t> of Oklahoma City. In November 2000, Mr. </a:t>
            </a:r>
            <a:r>
              <a:rPr lang="en-GB" altLang="en-US" dirty="0" err="1">
                <a:latin typeface="Arial" panose="020B0604020202020204" pitchFamily="34" charset="0"/>
              </a:rPr>
              <a:t>Grazinski</a:t>
            </a:r>
            <a:r>
              <a:rPr lang="en-GB" altLang="en-US" dirty="0">
                <a:latin typeface="Arial" panose="020B0604020202020204" pitchFamily="34" charset="0"/>
              </a:rPr>
              <a:t> purchased a brand new 32 foot Winnebago motor home. On his first trip home, having joined the freeway, he set the cruise control at 70 mph and calmly left the drivers seat to go into the back and make himself a cup of coffee. Not surprisingly, the Winnie left the freeway, crashed and overturned. Mr. </a:t>
            </a:r>
            <a:r>
              <a:rPr lang="en-GB" altLang="en-US" dirty="0" err="1">
                <a:latin typeface="Arial" panose="020B0604020202020204" pitchFamily="34" charset="0"/>
              </a:rPr>
              <a:t>Grazinski</a:t>
            </a:r>
            <a:r>
              <a:rPr lang="en-GB" altLang="en-US" dirty="0">
                <a:latin typeface="Arial" panose="020B0604020202020204" pitchFamily="34" charset="0"/>
              </a:rPr>
              <a:t> sued Winnebago for not advising him in the handbook that he could not actually do this.</a:t>
            </a:r>
            <a:br>
              <a:rPr lang="en-GB" altLang="en-US" dirty="0">
                <a:latin typeface="Arial" panose="020B0604020202020204" pitchFamily="34" charset="0"/>
              </a:rPr>
            </a:br>
            <a:r>
              <a:rPr lang="en-GB" altLang="en-US" dirty="0">
                <a:latin typeface="Arial" panose="020B0604020202020204" pitchFamily="34" charset="0"/>
              </a:rPr>
              <a:t>He was awarded $1,750,000 plus a new Winnebago. (Winnebago actually changed their handbooks on the back of this court case, just in case there are any other complete morons buying their vehicles.) </a:t>
            </a:r>
            <a:endParaRPr lang="en-US" altLang="en-US" dirty="0">
              <a:latin typeface="Arial" panose="020B0604020202020204" pitchFamily="34" charset="0"/>
            </a:endParaRPr>
          </a:p>
          <a:p>
            <a:pPr eaLnBrk="1" hangingPunct="1"/>
            <a:endParaRPr lang="en-US" altLang="en-US" dirty="0"/>
          </a:p>
        </p:txBody>
      </p:sp>
    </p:spTree>
    <p:extLst>
      <p:ext uri="{BB962C8B-B14F-4D97-AF65-F5344CB8AC3E}">
        <p14:creationId xmlns:p14="http://schemas.microsoft.com/office/powerpoint/2010/main" val="3831526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06C6E996-3D33-436A-BF50-C673E746062D}" type="slidenum">
              <a:rPr lang="en-GB" altLang="en-US" sz="1200" smtClean="0">
                <a:latin typeface="Times New Roman" pitchFamily="18" charset="0"/>
              </a:rPr>
              <a:pPr eaLnBrk="1" hangingPunct="1"/>
              <a:t>8</a:t>
            </a:fld>
            <a:endParaRPr lang="en-GB" altLang="en-US" sz="1200">
              <a:latin typeface="Times New Roman" pitchFamily="18" charset="0"/>
            </a:endParaRPr>
          </a:p>
        </p:txBody>
      </p:sp>
      <p:sp>
        <p:nvSpPr>
          <p:cNvPr id="38915" name="Rectangle 2"/>
          <p:cNvSpPr>
            <a:spLocks noGrp="1" noRot="1" noChangeAspect="1" noChangeArrowheads="1" noTextEdit="1"/>
          </p:cNvSpPr>
          <p:nvPr>
            <p:ph type="sldImg"/>
          </p:nvPr>
        </p:nvSpPr>
        <p:spPr>
          <a:xfrm>
            <a:off x="73025" y="762000"/>
            <a:ext cx="6635750" cy="3733800"/>
          </a:xfrm>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Employees must </a:t>
            </a:r>
            <a:r>
              <a:rPr lang="en-GB" altLang="en-US" b="1" noProof="0" dirty="0">
                <a:latin typeface="Arial" panose="020B0604020202020204" pitchFamily="34" charset="0"/>
              </a:rPr>
              <a:t>realise</a:t>
            </a:r>
            <a:r>
              <a:rPr lang="en-US" altLang="en-US" b="1" dirty="0">
                <a:latin typeface="Arial" panose="020B0604020202020204" pitchFamily="34" charset="0"/>
              </a:rPr>
              <a:t> that they have duties too</a:t>
            </a:r>
            <a:r>
              <a:rPr lang="en-US" altLang="en-US" dirty="0">
                <a:latin typeface="Arial" panose="020B0604020202020204" pitchFamily="34" charset="0"/>
              </a:rPr>
              <a: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They must follow the safe systems of work laid down in the employers MH policy</a:t>
            </a:r>
          </a:p>
          <a:p>
            <a:pPr eaLnBrk="1" hangingPunct="1"/>
            <a:endParaRPr lang="en-GB" altLang="en-US" noProof="0" dirty="0">
              <a:latin typeface="Arial" panose="020B0604020202020204" pitchFamily="34" charset="0"/>
            </a:endParaRPr>
          </a:p>
          <a:p>
            <a:pPr eaLnBrk="1" hangingPunct="1"/>
            <a:r>
              <a:rPr lang="en-US" altLang="en-US" dirty="0">
                <a:latin typeface="Arial" panose="020B0604020202020204" pitchFamily="34" charset="0"/>
              </a:rPr>
              <a:t>Expand on proper channels to inform management……..</a:t>
            </a:r>
          </a:p>
          <a:p>
            <a:endParaRPr lang="en-US" altLang="en-US" dirty="0"/>
          </a:p>
        </p:txBody>
      </p:sp>
    </p:spTree>
    <p:extLst>
      <p:ext uri="{BB962C8B-B14F-4D97-AF65-F5344CB8AC3E}">
        <p14:creationId xmlns:p14="http://schemas.microsoft.com/office/powerpoint/2010/main" val="985801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87313" y="744538"/>
            <a:ext cx="6619875" cy="3724275"/>
          </a:xfrm>
          <a:ln/>
        </p:spPr>
      </p:sp>
      <p:sp>
        <p:nvSpPr>
          <p:cNvPr id="36867"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The Risk Assessment Filter (from the </a:t>
            </a:r>
            <a:r>
              <a:rPr lang="en-GB" altLang="en-US" sz="1200" b="1" i="1" dirty="0">
                <a:latin typeface="Calibri" panose="020F0502020204030204" pitchFamily="34" charset="0"/>
              </a:rPr>
              <a:t>Manual Handling Operations Regulations 1992)</a:t>
            </a:r>
          </a:p>
          <a:p>
            <a:pPr eaLnBrk="1" hangingPunct="1"/>
            <a:endParaRPr lang="en-GB" altLang="en-US" sz="1200" b="1" i="1" dirty="0">
              <a:latin typeface="Calibri" panose="020F0502020204030204" pitchFamily="34" charset="0"/>
            </a:endParaRPr>
          </a:p>
          <a:p>
            <a:pPr eaLnBrk="1" hangingPunct="1"/>
            <a:r>
              <a:rPr lang="en-GB" altLang="en-US" sz="1200" b="0" i="0" dirty="0">
                <a:latin typeface="Calibri" panose="020F0502020204030204" pitchFamily="34" charset="0"/>
              </a:rPr>
              <a:t>Talk about how the weight of a handled object decreases as it moves further away from the body.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sz="1200" b="0" i="0" dirty="0">
                <a:latin typeface="Calibri" panose="020F0502020204030204" pitchFamily="34" charset="0"/>
              </a:rPr>
              <a:t>Talk about how the weight of a handled object decreases as it moves away from the ‘core’ of the body, i.e. down low or up high.</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altLang="en-US" sz="1200" b="0" i="0" dirty="0">
              <a:latin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sz="1200" b="0" i="0" dirty="0">
                <a:latin typeface="Calibri" panose="020F0502020204030204" pitchFamily="34" charset="0"/>
              </a:rPr>
              <a:t>Ideally, you want the handled object to be close to you, and held close to your core i.e. waist/stomach.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altLang="en-US" sz="1200" b="0" i="0" dirty="0">
              <a:latin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sz="1200" b="1" i="0" dirty="0">
                <a:latin typeface="Calibri" panose="020F0502020204030204" pitchFamily="34" charset="0"/>
              </a:rPr>
              <a:t>Note: These weights/figures are not the law. </a:t>
            </a:r>
            <a:r>
              <a:rPr lang="en-GB" altLang="en-US" sz="1200" b="0" i="0" dirty="0">
                <a:latin typeface="Calibri" panose="020F0502020204030204" pitchFamily="34" charset="0"/>
              </a:rPr>
              <a:t>These are just recommendations.</a:t>
            </a:r>
          </a:p>
          <a:p>
            <a:endParaRPr lang="en-US" altLang="en-US" dirty="0"/>
          </a:p>
        </p:txBody>
      </p:sp>
    </p:spTree>
    <p:extLst>
      <p:ext uri="{BB962C8B-B14F-4D97-AF65-F5344CB8AC3E}">
        <p14:creationId xmlns:p14="http://schemas.microsoft.com/office/powerpoint/2010/main" val="2498747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57A5AC7-9A66-40D2-A565-DAD81F65A1C2}" type="slidenum">
              <a:rPr lang="en-GB"/>
              <a:pPr>
                <a:defRPr/>
              </a:pPr>
              <a:t>‹#›</a:t>
            </a:fld>
            <a:endParaRPr lang="en-GB" dirty="0"/>
          </a:p>
        </p:txBody>
      </p:sp>
    </p:spTree>
    <p:extLst>
      <p:ext uri="{BB962C8B-B14F-4D97-AF65-F5344CB8AC3E}">
        <p14:creationId xmlns:p14="http://schemas.microsoft.com/office/powerpoint/2010/main" val="1911975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4104DDE-92CD-48D2-9E2F-2BAD09AD99DC}" type="slidenum">
              <a:rPr lang="en-GB"/>
              <a:pPr>
                <a:defRPr/>
              </a:pPr>
              <a:t>‹#›</a:t>
            </a:fld>
            <a:endParaRPr lang="en-GB" dirty="0"/>
          </a:p>
        </p:txBody>
      </p:sp>
    </p:spTree>
    <p:extLst>
      <p:ext uri="{BB962C8B-B14F-4D97-AF65-F5344CB8AC3E}">
        <p14:creationId xmlns:p14="http://schemas.microsoft.com/office/powerpoint/2010/main" val="1973043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97EEF06F-7A48-4BFF-ABF1-6D8F8961B42F}" type="slidenum">
              <a:rPr lang="en-GB"/>
              <a:pPr>
                <a:defRPr/>
              </a:pPr>
              <a:t>‹#›</a:t>
            </a:fld>
            <a:endParaRPr lang="en-GB" dirty="0"/>
          </a:p>
        </p:txBody>
      </p:sp>
    </p:spTree>
    <p:extLst>
      <p:ext uri="{BB962C8B-B14F-4D97-AF65-F5344CB8AC3E}">
        <p14:creationId xmlns:p14="http://schemas.microsoft.com/office/powerpoint/2010/main" val="3302459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561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a:defRPr/>
            </a:pPr>
            <a:endParaRPr lang="en-GB"/>
          </a:p>
        </p:txBody>
      </p:sp>
      <p:sp>
        <p:nvSpPr>
          <p:cNvPr id="2"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GB"/>
          </a:p>
        </p:txBody>
      </p:sp>
      <p:sp>
        <p:nvSpPr>
          <p:cNvPr id="3"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235FFFBE-13F4-4FB5-B0DB-71D9E4D6533F}" type="slidenum">
              <a:rPr lang="en-GB"/>
              <a:pPr>
                <a:defRPr/>
              </a:pPr>
              <a:t>‹#›</a:t>
            </a:fld>
            <a:endParaRPr lang="en-GB" dirty="0"/>
          </a:p>
        </p:txBody>
      </p:sp>
      <p:sp>
        <p:nvSpPr>
          <p:cNvPr id="11" name="Rectangle 10">
            <a:extLst>
              <a:ext uri="{FF2B5EF4-FFF2-40B4-BE49-F238E27FC236}">
                <a16:creationId xmlns:a16="http://schemas.microsoft.com/office/drawing/2014/main" id="{090AAB78-EAC1-4006-9C89-8DE38D127514}"/>
              </a:ext>
            </a:extLst>
          </p:cNvPr>
          <p:cNvSpPr/>
          <p:nvPr userDrawn="1"/>
        </p:nvSpPr>
        <p:spPr bwMode="auto">
          <a:xfrm>
            <a:off x="0" y="0"/>
            <a:ext cx="12192000" cy="604135"/>
          </a:xfrm>
          <a:prstGeom prst="rect">
            <a:avLst/>
          </a:prstGeom>
          <a:solidFill>
            <a:srgbClr val="FFFF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pic>
        <p:nvPicPr>
          <p:cNvPr id="12" name="Picture 11" descr="Logo&#10;&#10;Description automatically generated">
            <a:extLst>
              <a:ext uri="{FF2B5EF4-FFF2-40B4-BE49-F238E27FC236}">
                <a16:creationId xmlns:a16="http://schemas.microsoft.com/office/drawing/2014/main" id="{983741B1-5843-4C7F-BB60-23717C74D2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56440" y="44624"/>
            <a:ext cx="1440160" cy="484843"/>
          </a:xfrm>
          <a:prstGeom prst="rect">
            <a:avLst/>
          </a:prstGeom>
        </p:spPr>
      </p:pic>
      <p:sp>
        <p:nvSpPr>
          <p:cNvPr id="13" name="TextBox 12">
            <a:extLst>
              <a:ext uri="{FF2B5EF4-FFF2-40B4-BE49-F238E27FC236}">
                <a16:creationId xmlns:a16="http://schemas.microsoft.com/office/drawing/2014/main" id="{BE53F368-5EB0-4C0C-94F6-BC991803978E}"/>
              </a:ext>
            </a:extLst>
          </p:cNvPr>
          <p:cNvSpPr txBox="1"/>
          <p:nvPr userDrawn="1"/>
        </p:nvSpPr>
        <p:spPr>
          <a:xfrm>
            <a:off x="551384" y="116632"/>
            <a:ext cx="2232248" cy="415498"/>
          </a:xfrm>
          <a:prstGeom prst="rect">
            <a:avLst/>
          </a:prstGeom>
          <a:noFill/>
        </p:spPr>
        <p:txBody>
          <a:bodyPr wrap="square">
            <a:spAutoFit/>
          </a:bodyPr>
          <a:lstStyle/>
          <a:p>
            <a:pPr algn="l"/>
            <a:r>
              <a:rPr lang="en-GB" sz="1050" b="1" i="0" dirty="0">
                <a:solidFill>
                  <a:srgbClr val="141446"/>
                </a:solidFill>
                <a:effectLst/>
                <a:latin typeface="Roboto"/>
              </a:rPr>
              <a:t>MANUAL HANDLING TRAINING</a:t>
            </a:r>
            <a:br>
              <a:rPr lang="en-GB" sz="1050" b="0" i="0" dirty="0">
                <a:solidFill>
                  <a:srgbClr val="141446"/>
                </a:solidFill>
                <a:effectLst/>
                <a:latin typeface="Roboto"/>
              </a:rPr>
            </a:br>
            <a:r>
              <a:rPr lang="en-GB" sz="990" b="0" i="0" dirty="0">
                <a:solidFill>
                  <a:srgbClr val="141446"/>
                </a:solidFill>
                <a:effectLst/>
                <a:latin typeface="Roboto"/>
              </a:rPr>
              <a:t>MENZIES DISTRIBUTION LIMITED</a:t>
            </a:r>
            <a:endParaRPr lang="en-GB" sz="990" dirty="0"/>
          </a:p>
        </p:txBody>
      </p:sp>
      <p:cxnSp>
        <p:nvCxnSpPr>
          <p:cNvPr id="14" name="Straight Connector 13">
            <a:extLst>
              <a:ext uri="{FF2B5EF4-FFF2-40B4-BE49-F238E27FC236}">
                <a16:creationId xmlns:a16="http://schemas.microsoft.com/office/drawing/2014/main" id="{DD5E5F48-3D6B-4D82-A088-2E5D0F8139F3}"/>
              </a:ext>
            </a:extLst>
          </p:cNvPr>
          <p:cNvCxnSpPr/>
          <p:nvPr userDrawn="1"/>
        </p:nvCxnSpPr>
        <p:spPr bwMode="auto">
          <a:xfrm>
            <a:off x="0" y="601834"/>
            <a:ext cx="12192000" cy="0"/>
          </a:xfrm>
          <a:prstGeom prst="line">
            <a:avLst/>
          </a:prstGeom>
          <a:ln w="12700">
            <a:solidFill>
              <a:schemeClr val="bg2"/>
            </a:solidFill>
            <a:headEnd type="none" w="med" len="med"/>
            <a:tailEnd type="none" w="med" len="med"/>
          </a:ln>
          <a:effectLst>
            <a:outerShdw blurRad="50800" dist="25400" dir="5400000" algn="t" rotWithShape="0">
              <a:schemeClr val="tx1">
                <a:alpha val="60000"/>
              </a:schemeClr>
            </a:outerShdw>
          </a:effectLst>
        </p:spPr>
        <p:style>
          <a:lnRef idx="1">
            <a:schemeClr val="accent2"/>
          </a:lnRef>
          <a:fillRef idx="0">
            <a:schemeClr val="accent2"/>
          </a:fillRef>
          <a:effectRef idx="0">
            <a:schemeClr val="accent2"/>
          </a:effectRef>
          <a:fontRef idx="minor">
            <a:schemeClr val="tx1"/>
          </a:fontRef>
        </p:style>
      </p:cxnSp>
    </p:spTree>
  </p:cSld>
  <p:clrMap bg1="lt1" tx1="dk1" bg2="lt2" tx2="dk2" accent1="accent1" accent2="accent2" accent3="accent3" accent4="accent4" accent5="accent5" accent6="accent6" hlink="hlink" folHlink="folHlink"/>
  <p:sldLayoutIdLst>
    <p:sldLayoutId id="2147483650" r:id="rId1"/>
    <p:sldLayoutId id="2147483652" r:id="rId2"/>
    <p:sldLayoutId id="2147483654" r:id="rId3"/>
    <p:sldLayoutId id="2147483655"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jpe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jpe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1.jpeg"/><Relationship Id="rId7" Type="http://schemas.openxmlformats.org/officeDocument/2006/relationships/diagramColors" Target="../diagrams/colors2.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https://www.ofi.co.uk/"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67EC59-F0A7-43CD-953D-8429BBCB8122}"/>
              </a:ext>
            </a:extLst>
          </p:cNvPr>
          <p:cNvSpPr/>
          <p:nvPr/>
        </p:nvSpPr>
        <p:spPr bwMode="auto">
          <a:xfrm>
            <a:off x="0" y="3861048"/>
            <a:ext cx="12192000" cy="2996952"/>
          </a:xfrm>
          <a:prstGeom prst="rect">
            <a:avLst/>
          </a:prstGeom>
          <a:gradFill flip="none" rotWithShape="1">
            <a:gsLst>
              <a:gs pos="0">
                <a:schemeClr val="bg1">
                  <a:lumMod val="75000"/>
                </a:schemeClr>
              </a:gs>
              <a:gs pos="100000">
                <a:schemeClr val="bg1"/>
              </a:gs>
            </a:gsLst>
            <a:lin ang="5400000" scaled="1"/>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pic>
        <p:nvPicPr>
          <p:cNvPr id="10" name="Picture 9">
            <a:extLst>
              <a:ext uri="{FF2B5EF4-FFF2-40B4-BE49-F238E27FC236}">
                <a16:creationId xmlns:a16="http://schemas.microsoft.com/office/drawing/2014/main" id="{CCBB8C4B-2F44-42EA-9CF8-6B9D7E3C8B61}"/>
              </a:ext>
            </a:extLst>
          </p:cNvPr>
          <p:cNvPicPr/>
          <p:nvPr/>
        </p:nvPicPr>
        <p:blipFill rotWithShape="1">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bwMode="auto">
          <a:xfrm flipH="1">
            <a:off x="1948251" y="4077072"/>
            <a:ext cx="1627469" cy="2780928"/>
          </a:xfrm>
          <a:prstGeom prst="rect">
            <a:avLst/>
          </a:prstGeom>
          <a:ln>
            <a:no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534C98A6-2501-4DB0-9CB7-B88637E1D3FB}"/>
              </a:ext>
            </a:extLst>
          </p:cNvPr>
          <p:cNvSpPr/>
          <p:nvPr/>
        </p:nvSpPr>
        <p:spPr>
          <a:xfrm>
            <a:off x="3719736" y="4581128"/>
            <a:ext cx="6696744" cy="1554272"/>
          </a:xfrm>
          <a:prstGeom prst="rect">
            <a:avLst/>
          </a:prstGeom>
          <a:noFill/>
        </p:spPr>
        <p:txBody>
          <a:bodyPr wrap="square" lIns="91440" tIns="45720" rIns="91440" bIns="45720">
            <a:spAutoFit/>
          </a:bodyPr>
          <a:lstStyle/>
          <a:p>
            <a:pPr algn="l"/>
            <a:r>
              <a:rPr lang="en-US" sz="3800" b="1" cap="all" dirty="0">
                <a:ln w="9000" cmpd="sng">
                  <a:solidFill>
                    <a:schemeClr val="tx1">
                      <a:lumMod val="85000"/>
                      <a:lumOff val="15000"/>
                    </a:schemeClr>
                  </a:solidFill>
                  <a:prstDash val="solid"/>
                </a:ln>
                <a:solidFill>
                  <a:schemeClr val="accent6">
                    <a:lumMod val="75000"/>
                  </a:schemeClr>
                </a:solidFill>
                <a:effectLst>
                  <a:outerShdw blurRad="50800" dist="38100" dir="2700000" algn="tl" rotWithShape="0">
                    <a:prstClr val="black">
                      <a:alpha val="40000"/>
                    </a:prstClr>
                  </a:outerShdw>
                  <a:reflection blurRad="12700" stA="28000" endPos="45000" dist="1000" dir="5400000" sy="-100000" algn="bl" rotWithShape="0"/>
                </a:effectLst>
                <a:latin typeface="Calibri" panose="020F0502020204030204" pitchFamily="34" charset="0"/>
                <a:cs typeface="Calibri" panose="020F0502020204030204" pitchFamily="34" charset="0"/>
              </a:rPr>
              <a:t>Manual Handling</a:t>
            </a:r>
          </a:p>
          <a:p>
            <a:pPr algn="l"/>
            <a:endParaRPr lang="en-US" sz="1000" b="1" cap="all" dirty="0">
              <a:ln w="9000" cmpd="sng">
                <a:solidFill>
                  <a:schemeClr val="tx1">
                    <a:lumMod val="85000"/>
                    <a:lumOff val="15000"/>
                  </a:schemeClr>
                </a:solidFill>
                <a:prstDash val="solid"/>
              </a:ln>
              <a:solidFill>
                <a:srgbClr val="660033"/>
              </a:solidFill>
              <a:effectLst>
                <a:outerShdw blurRad="50800" dist="38100" dir="2700000" algn="tl" rotWithShape="0">
                  <a:prstClr val="black">
                    <a:alpha val="40000"/>
                  </a:prstClr>
                </a:outerShdw>
                <a:reflection blurRad="12700" stA="28000" endPos="45000" dist="1000" dir="5400000" sy="-100000" algn="bl" rotWithShape="0"/>
              </a:effectLst>
              <a:latin typeface="Calibri" panose="020F0502020204030204" pitchFamily="34" charset="0"/>
              <a:cs typeface="Calibri" panose="020F0502020204030204" pitchFamily="34" charset="0"/>
            </a:endParaRPr>
          </a:p>
          <a:p>
            <a:pPr algn="l"/>
            <a:r>
              <a:rPr lang="en-US" sz="2600" b="1" cap="all" dirty="0">
                <a:ln w="9000" cmpd="sng">
                  <a:solidFill>
                    <a:schemeClr val="tx1">
                      <a:lumMod val="85000"/>
                      <a:lumOff val="15000"/>
                    </a:schemeClr>
                  </a:solidFill>
                  <a:prstDash val="solid"/>
                </a:ln>
                <a:solidFill>
                  <a:srgbClr val="0070C0"/>
                </a:solidFill>
                <a:effectLst>
                  <a:outerShdw blurRad="50800" dist="38100" dir="2700000" algn="tl" rotWithShape="0">
                    <a:prstClr val="black">
                      <a:alpha val="40000"/>
                    </a:prstClr>
                  </a:outerShdw>
                  <a:reflection blurRad="12700" stA="28000" endPos="45000" dist="1000" dir="5400000" sy="-100000" algn="bl" rotWithShape="0"/>
                </a:effectLst>
                <a:latin typeface="Calibri" panose="020F0502020204030204" pitchFamily="34" charset="0"/>
                <a:cs typeface="Calibri" panose="020F0502020204030204" pitchFamily="34" charset="0"/>
              </a:rPr>
              <a:t>Training for handlers</a:t>
            </a:r>
            <a:br>
              <a:rPr lang="en-US" sz="2600" b="1" cap="all" dirty="0">
                <a:ln w="9000" cmpd="sng">
                  <a:solidFill>
                    <a:schemeClr val="tx1">
                      <a:lumMod val="85000"/>
                      <a:lumOff val="15000"/>
                    </a:schemeClr>
                  </a:solidFill>
                  <a:prstDash val="solid"/>
                </a:ln>
                <a:solidFill>
                  <a:srgbClr val="0070C0"/>
                </a:solidFill>
                <a:effectLst>
                  <a:outerShdw blurRad="50800" dist="38100" dir="2700000" algn="tl" rotWithShape="0">
                    <a:prstClr val="black">
                      <a:alpha val="40000"/>
                    </a:prstClr>
                  </a:outerShdw>
                  <a:reflection blurRad="12700" stA="28000" endPos="45000" dist="1000" dir="5400000" sy="-100000" algn="bl" rotWithShape="0"/>
                </a:effectLst>
                <a:latin typeface="Calibri" panose="020F0502020204030204" pitchFamily="34" charset="0"/>
                <a:cs typeface="Calibri" panose="020F0502020204030204" pitchFamily="34" charset="0"/>
              </a:rPr>
            </a:br>
            <a:r>
              <a:rPr lang="en-US" sz="2100" b="1" cap="all" spc="360" dirty="0">
                <a:ln w="9000" cmpd="sng">
                  <a:solidFill>
                    <a:schemeClr val="tx1">
                      <a:lumMod val="85000"/>
                      <a:lumOff val="15000"/>
                    </a:schemeClr>
                  </a:solidFill>
                  <a:prstDash val="solid"/>
                </a:ln>
                <a:solidFill>
                  <a:schemeClr val="accent6">
                    <a:lumMod val="60000"/>
                    <a:lumOff val="40000"/>
                  </a:schemeClr>
                </a:solidFill>
                <a:effectLst>
                  <a:outerShdw blurRad="50800" dist="38100" dir="2700000" algn="tl" rotWithShape="0">
                    <a:prstClr val="black">
                      <a:alpha val="40000"/>
                    </a:prstClr>
                  </a:outerShdw>
                  <a:reflection blurRad="12700" stA="28000" endPos="45000" dist="1000" dir="5400000" sy="-100000" algn="bl" rotWithShape="0"/>
                </a:effectLst>
                <a:latin typeface="Calibri Light" panose="020F0302020204030204" pitchFamily="34" charset="0"/>
                <a:cs typeface="Calibri" panose="020F0502020204030204" pitchFamily="34" charset="0"/>
              </a:rPr>
              <a:t>PRESENTATION FOR CLERICAL STAFF</a:t>
            </a:r>
          </a:p>
        </p:txBody>
      </p:sp>
      <p:sp>
        <p:nvSpPr>
          <p:cNvPr id="13" name="TextBox 12">
            <a:extLst>
              <a:ext uri="{FF2B5EF4-FFF2-40B4-BE49-F238E27FC236}">
                <a16:creationId xmlns:a16="http://schemas.microsoft.com/office/drawing/2014/main" id="{7E6AD35C-B08D-4B01-8B6B-9CE833F9EB70}"/>
              </a:ext>
            </a:extLst>
          </p:cNvPr>
          <p:cNvSpPr txBox="1"/>
          <p:nvPr/>
        </p:nvSpPr>
        <p:spPr>
          <a:xfrm>
            <a:off x="57034" y="6597352"/>
            <a:ext cx="1499128" cy="200055"/>
          </a:xfrm>
          <a:prstGeom prst="rect">
            <a:avLst/>
          </a:prstGeom>
          <a:noFill/>
        </p:spPr>
        <p:txBody>
          <a:bodyPr wrap="none" rtlCol="0">
            <a:spAutoFit/>
          </a:bodyPr>
          <a:lstStyle/>
          <a:p>
            <a:pPr algn="l"/>
            <a:r>
              <a:rPr lang="en-GB" sz="700" dirty="0">
                <a:solidFill>
                  <a:schemeClr val="bg1">
                    <a:lumMod val="65000"/>
                  </a:schemeClr>
                </a:solidFill>
              </a:rPr>
              <a:t>Revision 1.10 – 18/Jan/2022</a:t>
            </a:r>
          </a:p>
        </p:txBody>
      </p:sp>
      <p:pic>
        <p:nvPicPr>
          <p:cNvPr id="14" name="Picture 13" descr="A picture containing text, transport, truck, van&#10;&#10;Description automatically generated">
            <a:extLst>
              <a:ext uri="{FF2B5EF4-FFF2-40B4-BE49-F238E27FC236}">
                <a16:creationId xmlns:a16="http://schemas.microsoft.com/office/drawing/2014/main" id="{044D9D09-4C54-4F98-B75C-DFD4127840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344" y="1107329"/>
            <a:ext cx="11784632" cy="30417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479376" y="764704"/>
            <a:ext cx="8208962" cy="720725"/>
          </a:xfrm>
          <a:noFill/>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Pushing or Pulling Static Loads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11267" name="Rectangle 3"/>
          <p:cNvSpPr>
            <a:spLocks noChangeArrowheads="1"/>
          </p:cNvSpPr>
          <p:nvPr/>
        </p:nvSpPr>
        <p:spPr bwMode="auto">
          <a:xfrm>
            <a:off x="551384" y="1988840"/>
            <a:ext cx="10945216" cy="380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eaLnBrk="1" hangingPunct="1">
              <a:lnSpc>
                <a:spcPct val="80000"/>
              </a:lnSpc>
              <a:spcBef>
                <a:spcPct val="50000"/>
              </a:spcBef>
              <a:spcAft>
                <a:spcPct val="50000"/>
              </a:spcAft>
              <a:buFont typeface="Arial" panose="020B0604020202020204" pitchFamily="34" charset="0"/>
              <a:buChar char="•"/>
            </a:pPr>
            <a:r>
              <a:rPr lang="en-GB" altLang="en-US" sz="3200" dirty="0">
                <a:latin typeface="Calibri" panose="020F0502020204030204" pitchFamily="34" charset="0"/>
                <a:cs typeface="Calibri" panose="020F0502020204030204" pitchFamily="34" charset="0"/>
              </a:rPr>
              <a:t>The guidance suggests a </a:t>
            </a:r>
            <a:r>
              <a:rPr lang="en-GB" altLang="en-US" sz="3200" b="1" dirty="0">
                <a:latin typeface="Calibri" panose="020F0502020204030204" pitchFamily="34" charset="0"/>
                <a:cs typeface="Calibri" panose="020F0502020204030204" pitchFamily="34" charset="0"/>
              </a:rPr>
              <a:t>starting</a:t>
            </a:r>
            <a:r>
              <a:rPr lang="en-GB" altLang="en-US" sz="3200" dirty="0">
                <a:latin typeface="Calibri" panose="020F0502020204030204" pitchFamily="34" charset="0"/>
                <a:cs typeface="Calibri" panose="020F0502020204030204" pitchFamily="34" charset="0"/>
              </a:rPr>
              <a:t> force guideline of 20kg (200n) for the average male.</a:t>
            </a:r>
          </a:p>
          <a:p>
            <a:pPr algn="l" eaLnBrk="1" hangingPunct="1">
              <a:lnSpc>
                <a:spcPct val="80000"/>
              </a:lnSpc>
              <a:spcBef>
                <a:spcPct val="50000"/>
              </a:spcBef>
              <a:spcAft>
                <a:spcPct val="50000"/>
              </a:spcAft>
              <a:buFont typeface="Arial" panose="020B0604020202020204" pitchFamily="34" charset="0"/>
              <a:buChar char="•"/>
            </a:pPr>
            <a:r>
              <a:rPr lang="en-GB" altLang="en-US" sz="3200" dirty="0">
                <a:latin typeface="Calibri" panose="020F0502020204030204" pitchFamily="34" charset="0"/>
                <a:cs typeface="Calibri" panose="020F0502020204030204" pitchFamily="34" charset="0"/>
              </a:rPr>
              <a:t>The guidance suggests a </a:t>
            </a:r>
            <a:r>
              <a:rPr lang="en-GB" altLang="en-US" sz="3200" b="1" dirty="0">
                <a:latin typeface="Calibri" panose="020F0502020204030204" pitchFamily="34" charset="0"/>
                <a:cs typeface="Calibri" panose="020F0502020204030204" pitchFamily="34" charset="0"/>
              </a:rPr>
              <a:t>moving</a:t>
            </a:r>
            <a:r>
              <a:rPr lang="en-GB" altLang="en-US" sz="3200" dirty="0">
                <a:latin typeface="Calibri" panose="020F0502020204030204" pitchFamily="34" charset="0"/>
                <a:cs typeface="Calibri" panose="020F0502020204030204" pitchFamily="34" charset="0"/>
              </a:rPr>
              <a:t> force guideline of 10kg (100n) for the average male.</a:t>
            </a:r>
          </a:p>
          <a:p>
            <a:pPr algn="l" eaLnBrk="1" hangingPunct="1">
              <a:lnSpc>
                <a:spcPct val="80000"/>
              </a:lnSpc>
              <a:spcBef>
                <a:spcPct val="50000"/>
              </a:spcBef>
              <a:spcAft>
                <a:spcPct val="50000"/>
              </a:spcAft>
              <a:buFont typeface="Arial" panose="020B0604020202020204" pitchFamily="34" charset="0"/>
              <a:buChar char="•"/>
            </a:pPr>
            <a:r>
              <a:rPr lang="en-GB" altLang="en-US" sz="3200" dirty="0">
                <a:latin typeface="Calibri" panose="020F0502020204030204" pitchFamily="34" charset="0"/>
                <a:cs typeface="Calibri" panose="020F0502020204030204" pitchFamily="34" charset="0"/>
              </a:rPr>
              <a:t>There is a recommended </a:t>
            </a:r>
            <a:r>
              <a:rPr lang="en-GB" altLang="en-US" sz="3200" b="1" dirty="0">
                <a:latin typeface="Calibri" panose="020F0502020204030204" pitchFamily="34" charset="0"/>
                <a:cs typeface="Calibri" panose="020F0502020204030204" pitchFamily="34" charset="0"/>
              </a:rPr>
              <a:t>distance</a:t>
            </a:r>
            <a:r>
              <a:rPr lang="en-GB" altLang="en-US" sz="3200" dirty="0">
                <a:latin typeface="Calibri" panose="020F0502020204030204" pitchFamily="34" charset="0"/>
                <a:cs typeface="Calibri" panose="020F0502020204030204" pitchFamily="34" charset="0"/>
              </a:rPr>
              <a:t> guideline over which a load may be pushed without resting; that is 20 metres.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9"/>
          <p:cNvSpPr>
            <a:spLocks noChangeArrowheads="1"/>
          </p:cNvSpPr>
          <p:nvPr/>
        </p:nvSpPr>
        <p:spPr bwMode="auto">
          <a:xfrm>
            <a:off x="479376" y="735089"/>
            <a:ext cx="390555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ctr"/>
            <a:r>
              <a:rPr lang="en-US" altLang="en-US" sz="3400" b="1" dirty="0">
                <a:solidFill>
                  <a:srgbClr val="002664"/>
                </a:solidFill>
                <a:latin typeface="Calibri" panose="020F0502020204030204" pitchFamily="34" charset="0"/>
                <a:cs typeface="Calibri" panose="020F0502020204030204" pitchFamily="34" charset="0"/>
              </a:rPr>
              <a:t>Mechanism of injury</a:t>
            </a:r>
          </a:p>
        </p:txBody>
      </p:sp>
      <p:pic>
        <p:nvPicPr>
          <p:cNvPr id="27651" name="Picture 3" descr="P:\Purchased images\bigstock-Man-Lifting-Heavy-Boxes-205692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3540" y="2672916"/>
            <a:ext cx="2304256" cy="3456384"/>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P:\Purchased images\bigstock-Business-Man-With-Rsi-4538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2132" y="3789040"/>
            <a:ext cx="3114348" cy="20762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271773317"/>
              </p:ext>
            </p:extLst>
          </p:nvPr>
        </p:nvGraphicFramePr>
        <p:xfrm>
          <a:off x="2621612" y="2326814"/>
          <a:ext cx="5760640" cy="40545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3269685" y="1938899"/>
            <a:ext cx="5578771" cy="646331"/>
          </a:xfrm>
          <a:prstGeom prst="rect">
            <a:avLst/>
          </a:prstGeom>
          <a:noFill/>
        </p:spPr>
        <p:txBody>
          <a:bodyPr wrap="none" rtlCol="0">
            <a:spAutoFit/>
          </a:bodyPr>
          <a:lstStyle/>
          <a:p>
            <a:r>
              <a:rPr lang="en-GB" sz="3600" b="1" dirty="0">
                <a:latin typeface="Calibri" panose="020F0502020204030204" pitchFamily="34" charset="0"/>
                <a:cs typeface="Calibri" panose="020F0502020204030204" pitchFamily="34" charset="0"/>
              </a:rPr>
              <a:t>Sudden</a:t>
            </a:r>
            <a:r>
              <a:rPr lang="en-GB" sz="3600" dirty="0">
                <a:latin typeface="Calibri" panose="020F0502020204030204" pitchFamily="34" charset="0"/>
                <a:cs typeface="Calibri" panose="020F0502020204030204" pitchFamily="34" charset="0"/>
              </a:rPr>
              <a:t>       Vs      </a:t>
            </a:r>
            <a:r>
              <a:rPr lang="en-GB" sz="3600" b="1" dirty="0">
                <a:latin typeface="Calibri" panose="020F0502020204030204" pitchFamily="34" charset="0"/>
                <a:cs typeface="Calibri" panose="020F0502020204030204" pitchFamily="34" charset="0"/>
              </a:rPr>
              <a:t>Cumulative</a:t>
            </a:r>
          </a:p>
        </p:txBody>
      </p:sp>
    </p:spTree>
    <p:extLst>
      <p:ext uri="{BB962C8B-B14F-4D97-AF65-F5344CB8AC3E}">
        <p14:creationId xmlns:p14="http://schemas.microsoft.com/office/powerpoint/2010/main" val="3192488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551384" y="620688"/>
            <a:ext cx="27368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The Spine</a:t>
            </a:r>
            <a:endParaRPr lang="en-US" altLang="en-US" sz="3400" b="1" dirty="0">
              <a:solidFill>
                <a:srgbClr val="002664"/>
              </a:solidFill>
              <a:latin typeface="Calibri" panose="020F0502020204030204" pitchFamily="34" charset="0"/>
              <a:cs typeface="Calibri" panose="020F0502020204030204" pitchFamily="34" charset="0"/>
            </a:endParaRPr>
          </a:p>
        </p:txBody>
      </p:sp>
      <p:pic>
        <p:nvPicPr>
          <p:cNvPr id="5" name="Picture 2" descr="P:\Purchased images\bigstock-Spine-Vertebrae--Color-Parts-44008855_withlabel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67608" y="1379526"/>
            <a:ext cx="7272808" cy="53618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
          <p:cNvSpPr>
            <a:spLocks noChangeArrowheads="1"/>
          </p:cNvSpPr>
          <p:nvPr/>
        </p:nvSpPr>
        <p:spPr bwMode="auto">
          <a:xfrm>
            <a:off x="1774825" y="1052514"/>
            <a:ext cx="8642350"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ctr" eaLnBrk="1" hangingPunct="1">
              <a:spcBef>
                <a:spcPct val="20000"/>
              </a:spcBef>
            </a:pPr>
            <a:endParaRPr lang="en-US" altLang="en-US" sz="2000" b="1">
              <a:solidFill>
                <a:schemeClr val="bg1"/>
              </a:solidFill>
              <a:latin typeface="Verdana" pitchFamily="34" charset="0"/>
            </a:endParaRPr>
          </a:p>
        </p:txBody>
      </p:sp>
      <p:sp>
        <p:nvSpPr>
          <p:cNvPr id="19" name="Rectangle 8"/>
          <p:cNvSpPr>
            <a:spLocks noChangeArrowheads="1"/>
          </p:cNvSpPr>
          <p:nvPr/>
        </p:nvSpPr>
        <p:spPr bwMode="auto">
          <a:xfrm>
            <a:off x="7967664" y="4292601"/>
            <a:ext cx="24479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ctr" eaLnBrk="1" hangingPunct="1">
              <a:lnSpc>
                <a:spcPct val="90000"/>
              </a:lnSpc>
              <a:spcBef>
                <a:spcPct val="20000"/>
              </a:spcBef>
              <a:buFontTx/>
              <a:buChar char="•"/>
            </a:pPr>
            <a:endParaRPr lang="en-US" altLang="en-US" sz="2400" b="1">
              <a:latin typeface="Verdana" pitchFamily="34" charset="0"/>
            </a:endParaRPr>
          </a:p>
        </p:txBody>
      </p:sp>
      <p:sp>
        <p:nvSpPr>
          <p:cNvPr id="24" name="Text Box 11"/>
          <p:cNvSpPr txBox="1">
            <a:spLocks noChangeArrowheads="1"/>
          </p:cNvSpPr>
          <p:nvPr/>
        </p:nvSpPr>
        <p:spPr bwMode="auto">
          <a:xfrm>
            <a:off x="551384" y="618780"/>
            <a:ext cx="331202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Spinal Discs</a:t>
            </a:r>
            <a:endParaRPr lang="en-US" altLang="en-US" sz="3400" b="1" dirty="0">
              <a:solidFill>
                <a:srgbClr val="002664"/>
              </a:solidFill>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4329" t="4571" r="51506" b="12093"/>
          <a:stretch/>
        </p:blipFill>
        <p:spPr>
          <a:xfrm>
            <a:off x="4367809" y="1988840"/>
            <a:ext cx="3380367" cy="4372834"/>
          </a:xfrm>
          <a:prstGeom prst="rect">
            <a:avLst/>
          </a:prstGeom>
        </p:spPr>
      </p:pic>
      <p:sp>
        <p:nvSpPr>
          <p:cNvPr id="11" name="Rectangle 8"/>
          <p:cNvSpPr>
            <a:spLocks noChangeArrowheads="1"/>
          </p:cNvSpPr>
          <p:nvPr/>
        </p:nvSpPr>
        <p:spPr bwMode="auto">
          <a:xfrm>
            <a:off x="7967664" y="4292601"/>
            <a:ext cx="24479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ctr" eaLnBrk="1" hangingPunct="1">
              <a:lnSpc>
                <a:spcPct val="90000"/>
              </a:lnSpc>
              <a:spcBef>
                <a:spcPct val="20000"/>
              </a:spcBef>
              <a:buFontTx/>
              <a:buChar char="•"/>
            </a:pPr>
            <a:endParaRPr lang="en-US" altLang="en-US" sz="2400" b="1">
              <a:latin typeface="Verdana" pitchFamily="34" charset="0"/>
            </a:endParaRPr>
          </a:p>
        </p:txBody>
      </p:sp>
      <p:sp>
        <p:nvSpPr>
          <p:cNvPr id="12" name="Rectangle 9"/>
          <p:cNvSpPr>
            <a:spLocks noChangeArrowheads="1"/>
          </p:cNvSpPr>
          <p:nvPr/>
        </p:nvSpPr>
        <p:spPr bwMode="auto">
          <a:xfrm>
            <a:off x="7680176" y="2060848"/>
            <a:ext cx="2735412"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cy-GB" altLang="en-US" sz="2200" dirty="0">
                <a:solidFill>
                  <a:srgbClr val="FF0000"/>
                </a:solidFill>
                <a:latin typeface="Calibri" panose="020F0502020204030204" pitchFamily="34" charset="0"/>
                <a:cs typeface="Calibri" panose="020F0502020204030204" pitchFamily="34" charset="0"/>
              </a:rPr>
              <a:t>Vertabrae </a:t>
            </a:r>
            <a:r>
              <a:rPr lang="cy-GB" altLang="en-US" sz="2200" dirty="0">
                <a:latin typeface="Calibri" panose="020F0502020204030204" pitchFamily="34" charset="0"/>
                <a:cs typeface="Calibri" panose="020F0502020204030204" pitchFamily="34" charset="0"/>
              </a:rPr>
              <a:t>are interlocking bones, stacked one on top of the other, with the largest at the base.</a:t>
            </a:r>
            <a:endParaRPr lang="en-GB" altLang="en-US" sz="2200" dirty="0">
              <a:latin typeface="Calibri" panose="020F0502020204030204" pitchFamily="34" charset="0"/>
              <a:cs typeface="Calibri" panose="020F0502020204030204" pitchFamily="34" charset="0"/>
            </a:endParaRPr>
          </a:p>
        </p:txBody>
      </p:sp>
      <p:sp>
        <p:nvSpPr>
          <p:cNvPr id="13" name="Rectangle 10"/>
          <p:cNvSpPr>
            <a:spLocks noChangeArrowheads="1"/>
          </p:cNvSpPr>
          <p:nvPr/>
        </p:nvSpPr>
        <p:spPr bwMode="auto">
          <a:xfrm>
            <a:off x="1919883" y="1700808"/>
            <a:ext cx="255794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cy-GB" altLang="en-US" sz="2200" dirty="0">
                <a:solidFill>
                  <a:srgbClr val="FF0000"/>
                </a:solidFill>
                <a:latin typeface="Calibri" panose="020F0502020204030204" pitchFamily="34" charset="0"/>
                <a:cs typeface="Calibri" panose="020F0502020204030204" pitchFamily="34" charset="0"/>
              </a:rPr>
              <a:t>The spinal </a:t>
            </a:r>
            <a:r>
              <a:rPr lang="cy-GB" altLang="en-US" sz="2200" dirty="0">
                <a:latin typeface="Calibri" panose="020F0502020204030204" pitchFamily="34" charset="0"/>
                <a:cs typeface="Calibri" panose="020F0502020204030204" pitchFamily="34" charset="0"/>
              </a:rPr>
              <a:t>cord runs along the back of the discs, in a tunnel created by a hole in each vertebrae.</a:t>
            </a:r>
          </a:p>
        </p:txBody>
      </p:sp>
      <p:sp>
        <p:nvSpPr>
          <p:cNvPr id="14" name="Rectangle 11"/>
          <p:cNvSpPr>
            <a:spLocks noChangeArrowheads="1"/>
          </p:cNvSpPr>
          <p:nvPr/>
        </p:nvSpPr>
        <p:spPr bwMode="auto">
          <a:xfrm>
            <a:off x="1919884" y="4176332"/>
            <a:ext cx="2663949"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en-GB" altLang="en-US" sz="2200" dirty="0">
                <a:solidFill>
                  <a:srgbClr val="FF0000"/>
                </a:solidFill>
                <a:latin typeface="Calibri" panose="020F0502020204030204" pitchFamily="34" charset="0"/>
                <a:cs typeface="Calibri" panose="020F0502020204030204" pitchFamily="34" charset="0"/>
              </a:rPr>
              <a:t>Nerves </a:t>
            </a:r>
            <a:r>
              <a:rPr lang="en-GB" altLang="en-US" sz="2200" dirty="0">
                <a:latin typeface="Calibri" panose="020F0502020204030204" pitchFamily="34" charset="0"/>
                <a:cs typeface="Calibri" panose="020F0502020204030204" pitchFamily="34" charset="0"/>
              </a:rPr>
              <a:t>branches off the spinal cord through a gap between successive Vertebrae.</a:t>
            </a:r>
          </a:p>
        </p:txBody>
      </p:sp>
      <p:sp>
        <p:nvSpPr>
          <p:cNvPr id="15" name="Rectangle 12"/>
          <p:cNvSpPr>
            <a:spLocks noChangeArrowheads="1"/>
          </p:cNvSpPr>
          <p:nvPr/>
        </p:nvSpPr>
        <p:spPr bwMode="auto">
          <a:xfrm>
            <a:off x="7680176" y="4313524"/>
            <a:ext cx="2736304"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cy-GB" altLang="en-US" sz="2200" dirty="0">
                <a:solidFill>
                  <a:srgbClr val="FF0000"/>
                </a:solidFill>
                <a:latin typeface="Calibri" panose="020F0502020204030204" pitchFamily="34" charset="0"/>
                <a:cs typeface="Calibri" panose="020F0502020204030204" pitchFamily="34" charset="0"/>
              </a:rPr>
              <a:t>Discs</a:t>
            </a:r>
            <a:r>
              <a:rPr lang="cy-GB" altLang="en-US" sz="2200" dirty="0">
                <a:latin typeface="Calibri" panose="020F0502020204030204" pitchFamily="34" charset="0"/>
                <a:cs typeface="Calibri" panose="020F0502020204030204" pitchFamily="34" charset="0"/>
              </a:rPr>
              <a:t> are strong,  flexible structures sandwiched between each pair of </a:t>
            </a:r>
          </a:p>
          <a:p>
            <a:pPr algn="l" eaLnBrk="1" hangingPunct="1"/>
            <a:r>
              <a:rPr lang="cy-GB" altLang="en-US" sz="2200" dirty="0">
                <a:latin typeface="Calibri" panose="020F0502020204030204" pitchFamily="34" charset="0"/>
                <a:cs typeface="Calibri" panose="020F0502020204030204" pitchFamily="34" charset="0"/>
              </a:rPr>
              <a:t>Vertebrae.</a:t>
            </a:r>
          </a:p>
        </p:txBody>
      </p:sp>
      <p:cxnSp>
        <p:nvCxnSpPr>
          <p:cNvPr id="16" name="Elbow Connector 15"/>
          <p:cNvCxnSpPr>
            <a:stCxn id="13" idx="0"/>
          </p:cNvCxnSpPr>
          <p:nvPr/>
        </p:nvCxnSpPr>
        <p:spPr bwMode="auto">
          <a:xfrm rot="16200000" flipH="1">
            <a:off x="4071362" y="828300"/>
            <a:ext cx="576064" cy="2321083"/>
          </a:xfrm>
          <a:prstGeom prst="bentConnector4">
            <a:avLst>
              <a:gd name="adj1" fmla="val -24420"/>
              <a:gd name="adj2" fmla="val 77551"/>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5" name="Elbow Connector 24"/>
          <p:cNvCxnSpPr/>
          <p:nvPr/>
        </p:nvCxnSpPr>
        <p:spPr bwMode="auto">
          <a:xfrm flipV="1">
            <a:off x="2764369" y="3420138"/>
            <a:ext cx="1713457" cy="739357"/>
          </a:xfrm>
          <a:prstGeom prst="bentConnector3">
            <a:avLst>
              <a:gd name="adj1" fmla="val 79762"/>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bwMode="auto">
          <a:xfrm flipH="1" flipV="1">
            <a:off x="7248128" y="4025835"/>
            <a:ext cx="500048" cy="48328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7" name="Straight Arrow Connector 26"/>
          <p:cNvCxnSpPr/>
          <p:nvPr/>
        </p:nvCxnSpPr>
        <p:spPr bwMode="auto">
          <a:xfrm flipH="1">
            <a:off x="7247236" y="2341170"/>
            <a:ext cx="497290" cy="112490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nodePh="1">
                                  <p:stCondLst>
                                    <p:cond delay="0"/>
                                  </p:stCondLst>
                                  <p:endCondLst>
                                    <p:cond evt="begin" delay="0">
                                      <p:tn val="5"/>
                                    </p:cond>
                                  </p:end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10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nodePh="1">
                                  <p:stCondLst>
                                    <p:cond delay="0"/>
                                  </p:stCondLst>
                                  <p:endCondLst>
                                    <p:cond evt="begin" delay="0">
                                      <p:tn val="11"/>
                                    </p:cond>
                                  </p:end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10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11624" y="1844825"/>
            <a:ext cx="5256584" cy="4857271"/>
          </a:xfrm>
          <a:prstGeom prst="rect">
            <a:avLst/>
          </a:prstGeom>
        </p:spPr>
      </p:pic>
      <p:sp>
        <p:nvSpPr>
          <p:cNvPr id="8" name="Text Box 5"/>
          <p:cNvSpPr txBox="1">
            <a:spLocks noChangeArrowheads="1"/>
          </p:cNvSpPr>
          <p:nvPr/>
        </p:nvSpPr>
        <p:spPr bwMode="auto">
          <a:xfrm>
            <a:off x="623392" y="609553"/>
            <a:ext cx="367265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Spinal Discs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2" name="TextBox 1"/>
          <p:cNvSpPr txBox="1"/>
          <p:nvPr/>
        </p:nvSpPr>
        <p:spPr>
          <a:xfrm>
            <a:off x="2855640" y="1496398"/>
            <a:ext cx="1679370" cy="492443"/>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Spinal cord</a:t>
            </a:r>
          </a:p>
        </p:txBody>
      </p:sp>
      <p:sp>
        <p:nvSpPr>
          <p:cNvPr id="9" name="TextBox 8"/>
          <p:cNvSpPr txBox="1"/>
          <p:nvPr/>
        </p:nvSpPr>
        <p:spPr>
          <a:xfrm>
            <a:off x="1703513" y="4293097"/>
            <a:ext cx="1979837" cy="492443"/>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Spinal nerves</a:t>
            </a:r>
          </a:p>
        </p:txBody>
      </p:sp>
      <p:sp>
        <p:nvSpPr>
          <p:cNvPr id="10" name="TextBox 9"/>
          <p:cNvSpPr txBox="1"/>
          <p:nvPr/>
        </p:nvSpPr>
        <p:spPr>
          <a:xfrm>
            <a:off x="8965774" y="4869161"/>
            <a:ext cx="1523367" cy="492443"/>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Vertebrae</a:t>
            </a:r>
          </a:p>
        </p:txBody>
      </p:sp>
      <p:sp>
        <p:nvSpPr>
          <p:cNvPr id="11" name="TextBox 10"/>
          <p:cNvSpPr txBox="1"/>
          <p:nvPr/>
        </p:nvSpPr>
        <p:spPr>
          <a:xfrm>
            <a:off x="8573608" y="3356992"/>
            <a:ext cx="2058897" cy="892552"/>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Intervertebral</a:t>
            </a:r>
          </a:p>
          <a:p>
            <a:r>
              <a:rPr lang="en-GB" sz="2600" dirty="0">
                <a:latin typeface="Calibri" panose="020F0502020204030204" pitchFamily="34" charset="0"/>
                <a:cs typeface="Calibri" panose="020F0502020204030204" pitchFamily="34" charset="0"/>
              </a:rPr>
              <a:t>disc</a:t>
            </a:r>
          </a:p>
        </p:txBody>
      </p:sp>
      <p:sp>
        <p:nvSpPr>
          <p:cNvPr id="12" name="TextBox 11"/>
          <p:cNvSpPr txBox="1"/>
          <p:nvPr/>
        </p:nvSpPr>
        <p:spPr>
          <a:xfrm>
            <a:off x="8112225" y="1844825"/>
            <a:ext cx="2433103" cy="492443"/>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Annulus fibrosus</a:t>
            </a:r>
          </a:p>
        </p:txBody>
      </p:sp>
      <p:sp>
        <p:nvSpPr>
          <p:cNvPr id="13" name="TextBox 12"/>
          <p:cNvSpPr txBox="1"/>
          <p:nvPr/>
        </p:nvSpPr>
        <p:spPr>
          <a:xfrm>
            <a:off x="5807968" y="1196753"/>
            <a:ext cx="2549096" cy="492443"/>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Nucleus pulposus</a:t>
            </a:r>
          </a:p>
        </p:txBody>
      </p:sp>
      <p:cxnSp>
        <p:nvCxnSpPr>
          <p:cNvPr id="5" name="Straight Arrow Connector 4"/>
          <p:cNvCxnSpPr>
            <a:stCxn id="2" idx="2"/>
          </p:cNvCxnSpPr>
          <p:nvPr/>
        </p:nvCxnSpPr>
        <p:spPr bwMode="auto">
          <a:xfrm>
            <a:off x="3695326" y="1988840"/>
            <a:ext cx="1320555" cy="144016"/>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bwMode="auto">
          <a:xfrm flipV="1">
            <a:off x="3695326" y="3717033"/>
            <a:ext cx="312443" cy="822285"/>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bwMode="auto">
          <a:xfrm>
            <a:off x="3695326" y="4539318"/>
            <a:ext cx="960515" cy="329843"/>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a:stCxn id="10" idx="1"/>
          </p:cNvCxnSpPr>
          <p:nvPr/>
        </p:nvCxnSpPr>
        <p:spPr bwMode="auto">
          <a:xfrm flipH="1">
            <a:off x="7608169" y="5115382"/>
            <a:ext cx="1357605" cy="11381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24" name="Straight Arrow Connector 23"/>
          <p:cNvCxnSpPr>
            <a:stCxn id="11" idx="1"/>
          </p:cNvCxnSpPr>
          <p:nvPr/>
        </p:nvCxnSpPr>
        <p:spPr bwMode="auto">
          <a:xfrm flipH="1">
            <a:off x="7608169" y="3803268"/>
            <a:ext cx="965439" cy="446276"/>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a:stCxn id="13" idx="2"/>
          </p:cNvCxnSpPr>
          <p:nvPr/>
        </p:nvCxnSpPr>
        <p:spPr bwMode="auto">
          <a:xfrm flipH="1">
            <a:off x="6456040" y="1689196"/>
            <a:ext cx="626476" cy="803701"/>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30" name="Straight Arrow Connector 29"/>
          <p:cNvCxnSpPr>
            <a:stCxn id="12" idx="1"/>
          </p:cNvCxnSpPr>
          <p:nvPr/>
        </p:nvCxnSpPr>
        <p:spPr bwMode="auto">
          <a:xfrm flipH="1">
            <a:off x="7082516" y="2091046"/>
            <a:ext cx="1029708" cy="545866"/>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659" y="764074"/>
            <a:ext cx="8064500" cy="431329"/>
          </a:xfrm>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Spinal Anatomy in detail</a:t>
            </a:r>
            <a:endParaRPr lang="en-US" altLang="en-US" sz="3400" b="1" dirty="0">
              <a:solidFill>
                <a:srgbClr val="002664"/>
              </a:solidFill>
              <a:latin typeface="Calibri" panose="020F0502020204030204" pitchFamily="34" charset="0"/>
              <a:cs typeface="Calibri" panose="020F0502020204030204" pitchFamily="34" charset="0"/>
            </a:endParaRPr>
          </a:p>
        </p:txBody>
      </p:sp>
      <p:pic>
        <p:nvPicPr>
          <p:cNvPr id="30" name="Picture 4" descr="disc">
            <a:extLst>
              <a:ext uri="{FF2B5EF4-FFF2-40B4-BE49-F238E27FC236}">
                <a16:creationId xmlns:a16="http://schemas.microsoft.com/office/drawing/2014/main" id="{B01A3856-018F-4267-834D-4D05AE6422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3106" y="3861048"/>
            <a:ext cx="3700806"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9">
            <a:extLst>
              <a:ext uri="{FF2B5EF4-FFF2-40B4-BE49-F238E27FC236}">
                <a16:creationId xmlns:a16="http://schemas.microsoft.com/office/drawing/2014/main" id="{9B9C7FED-1995-44F2-93CA-C0F007C2B292}"/>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35961" y="2060848"/>
            <a:ext cx="4742613" cy="372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28">
            <a:extLst>
              <a:ext uri="{FF2B5EF4-FFF2-40B4-BE49-F238E27FC236}">
                <a16:creationId xmlns:a16="http://schemas.microsoft.com/office/drawing/2014/main" id="{FAF5E26D-F764-4C56-BC89-DD78D936CCD2}"/>
              </a:ext>
            </a:extLst>
          </p:cNvPr>
          <p:cNvSpPr>
            <a:spLocks noChangeArrowheads="1"/>
          </p:cNvSpPr>
          <p:nvPr/>
        </p:nvSpPr>
        <p:spPr bwMode="auto">
          <a:xfrm>
            <a:off x="6312024" y="2420889"/>
            <a:ext cx="1296144" cy="49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2600" b="1" dirty="0">
                <a:latin typeface="Calibri" panose="020F0502020204030204" pitchFamily="34" charset="0"/>
              </a:rPr>
              <a:t>Normal</a:t>
            </a:r>
          </a:p>
        </p:txBody>
      </p:sp>
      <p:sp>
        <p:nvSpPr>
          <p:cNvPr id="33" name="Rectangle 30">
            <a:extLst>
              <a:ext uri="{FF2B5EF4-FFF2-40B4-BE49-F238E27FC236}">
                <a16:creationId xmlns:a16="http://schemas.microsoft.com/office/drawing/2014/main" id="{495E0C0E-DDDF-46B2-A1A5-03E833C14A58}"/>
              </a:ext>
            </a:extLst>
          </p:cNvPr>
          <p:cNvSpPr>
            <a:spLocks noChangeArrowheads="1"/>
          </p:cNvSpPr>
          <p:nvPr/>
        </p:nvSpPr>
        <p:spPr bwMode="auto">
          <a:xfrm>
            <a:off x="6312025" y="4365105"/>
            <a:ext cx="1275145" cy="49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2600" b="1" dirty="0">
                <a:latin typeface="Calibri" panose="020F0502020204030204" pitchFamily="34" charset="0"/>
              </a:rPr>
              <a:t>Twisted</a:t>
            </a:r>
          </a:p>
        </p:txBody>
      </p:sp>
      <p:pic>
        <p:nvPicPr>
          <p:cNvPr id="34" name="Picture 6">
            <a:extLst>
              <a:ext uri="{FF2B5EF4-FFF2-40B4-BE49-F238E27FC236}">
                <a16:creationId xmlns:a16="http://schemas.microsoft.com/office/drawing/2014/main" id="{C4C92637-E3B7-4907-85C2-872EC5E7D928}"/>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47364" y="1509680"/>
            <a:ext cx="3528556" cy="220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5188" y="1700213"/>
            <a:ext cx="78486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4"/>
          <p:cNvSpPr>
            <a:spLocks noChangeArrowheads="1"/>
          </p:cNvSpPr>
          <p:nvPr/>
        </p:nvSpPr>
        <p:spPr bwMode="auto">
          <a:xfrm>
            <a:off x="2455864" y="2813050"/>
            <a:ext cx="120332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spcBef>
                <a:spcPct val="50000"/>
              </a:spcBef>
            </a:pPr>
            <a:r>
              <a:rPr lang="en-GB" altLang="en-US" sz="2000" b="1">
                <a:latin typeface="Humanst521 BT" pitchFamily="34" charset="0"/>
              </a:rPr>
              <a:t>Bend</a:t>
            </a:r>
          </a:p>
        </p:txBody>
      </p:sp>
      <p:sp>
        <p:nvSpPr>
          <p:cNvPr id="17412" name="Rectangle 5"/>
          <p:cNvSpPr>
            <a:spLocks noChangeArrowheads="1"/>
          </p:cNvSpPr>
          <p:nvPr/>
        </p:nvSpPr>
        <p:spPr bwMode="auto">
          <a:xfrm>
            <a:off x="9101139" y="2813050"/>
            <a:ext cx="120332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spcBef>
                <a:spcPct val="50000"/>
              </a:spcBef>
            </a:pPr>
            <a:r>
              <a:rPr lang="en-GB" altLang="en-US" sz="2000" b="1">
                <a:latin typeface="Humanst521 BT" pitchFamily="34" charset="0"/>
              </a:rPr>
              <a:t>Bend</a:t>
            </a:r>
          </a:p>
        </p:txBody>
      </p:sp>
      <p:sp>
        <p:nvSpPr>
          <p:cNvPr id="17413" name="Rectangle 6"/>
          <p:cNvSpPr>
            <a:spLocks noChangeArrowheads="1"/>
          </p:cNvSpPr>
          <p:nvPr/>
        </p:nvSpPr>
        <p:spPr bwMode="auto">
          <a:xfrm>
            <a:off x="5880101" y="4652963"/>
            <a:ext cx="120332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spcBef>
                <a:spcPct val="50000"/>
              </a:spcBef>
            </a:pPr>
            <a:r>
              <a:rPr lang="en-GB" altLang="en-US" sz="2000" b="1">
                <a:latin typeface="Humanst521 BT" pitchFamily="34" charset="0"/>
              </a:rPr>
              <a:t>Twist</a:t>
            </a:r>
          </a:p>
        </p:txBody>
      </p:sp>
      <p:sp>
        <p:nvSpPr>
          <p:cNvPr id="17414" name="Rectangle 7"/>
          <p:cNvSpPr>
            <a:spLocks noGrp="1" noRot="1" noChangeArrowheads="1"/>
          </p:cNvSpPr>
          <p:nvPr>
            <p:ph type="title" idx="4294967295"/>
          </p:nvPr>
        </p:nvSpPr>
        <p:spPr>
          <a:xfrm>
            <a:off x="521952" y="645889"/>
            <a:ext cx="5380037" cy="692696"/>
          </a:xfrm>
        </p:spPr>
        <p:txBody>
          <a:bodyPr/>
          <a:lstStyle/>
          <a:p>
            <a:pPr algn="l" eaLnBrk="1" hangingPunct="1"/>
            <a:r>
              <a:rPr lang="en-US" altLang="en-US" sz="3400" b="1" dirty="0">
                <a:solidFill>
                  <a:srgbClr val="002664"/>
                </a:solidFill>
                <a:latin typeface="Calibri" panose="020F0502020204030204" pitchFamily="34" charset="0"/>
                <a:cs typeface="Calibri" panose="020F0502020204030204" pitchFamily="34" charset="0"/>
              </a:rPr>
              <a:t>The Disc In Action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Picture 2" descr="P:\Purchased images\bigstock-Prolapse-of-intervertebral-dis-395610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5680" y="1268761"/>
            <a:ext cx="5400600" cy="5322591"/>
          </a:xfrm>
          <a:prstGeom prst="rect">
            <a:avLst/>
          </a:prstGeom>
          <a:noFill/>
          <a:extLst>
            <a:ext uri="{909E8E84-426E-40DD-AFC4-6F175D3DCCD1}">
              <a14:hiddenFill xmlns:a14="http://schemas.microsoft.com/office/drawing/2010/main">
                <a:solidFill>
                  <a:srgbClr val="FFFFFF"/>
                </a:solidFill>
              </a14:hiddenFill>
            </a:ext>
          </a:extLst>
        </p:spPr>
      </p:pic>
      <p:sp>
        <p:nvSpPr>
          <p:cNvPr id="78852" name="Text Box 7"/>
          <p:cNvSpPr txBox="1">
            <a:spLocks noChangeArrowheads="1"/>
          </p:cNvSpPr>
          <p:nvPr/>
        </p:nvSpPr>
        <p:spPr bwMode="auto">
          <a:xfrm>
            <a:off x="479376" y="548680"/>
            <a:ext cx="44640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Prolapsed Disc</a:t>
            </a:r>
            <a:endParaRPr lang="en-US" altLang="en-US" sz="3400" b="1" dirty="0">
              <a:solidFill>
                <a:srgbClr val="00266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517660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5680" y="1268761"/>
            <a:ext cx="5544616" cy="5135701"/>
          </a:xfrm>
          <a:prstGeom prst="rect">
            <a:avLst/>
          </a:prstGeom>
        </p:spPr>
      </p:pic>
      <p:sp>
        <p:nvSpPr>
          <p:cNvPr id="3" name="Text Box 7"/>
          <p:cNvSpPr txBox="1">
            <a:spLocks noChangeArrowheads="1"/>
          </p:cNvSpPr>
          <p:nvPr/>
        </p:nvSpPr>
        <p:spPr bwMode="auto">
          <a:xfrm>
            <a:off x="551384" y="619712"/>
            <a:ext cx="44640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Muscles</a:t>
            </a:r>
            <a:endParaRPr lang="en-US" altLang="en-US" sz="3400" b="1" dirty="0">
              <a:solidFill>
                <a:srgbClr val="00266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7649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551384" y="649502"/>
            <a:ext cx="485368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r>
              <a:rPr lang="en-GB" altLang="en-US" sz="3400" b="1" dirty="0">
                <a:solidFill>
                  <a:srgbClr val="002664"/>
                </a:solidFill>
                <a:latin typeface="Calibri" panose="020F0502020204030204" pitchFamily="34" charset="0"/>
                <a:cs typeface="Calibri" panose="020F0502020204030204" pitchFamily="34" charset="0"/>
              </a:rPr>
              <a:t>The Leverage Effect</a:t>
            </a:r>
          </a:p>
        </p:txBody>
      </p:sp>
      <p:sp>
        <p:nvSpPr>
          <p:cNvPr id="18435" name="Line 7"/>
          <p:cNvSpPr>
            <a:spLocks noChangeShapeType="1"/>
          </p:cNvSpPr>
          <p:nvPr/>
        </p:nvSpPr>
        <p:spPr bwMode="auto">
          <a:xfrm>
            <a:off x="7432675" y="1204913"/>
            <a:ext cx="558800" cy="2714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type="none" w="sm" len="sm"/>
                <a:tailEnd type="stealth" w="med" len="med"/>
              </a14:hiddenLine>
            </a:ext>
          </a:extLst>
        </p:spPr>
        <p:txBody>
          <a:bodyPr wrap="none" anchor="ctr"/>
          <a:lstStyle/>
          <a:p>
            <a:endParaRPr lang="en-GB"/>
          </a:p>
        </p:txBody>
      </p:sp>
      <p:grpSp>
        <p:nvGrpSpPr>
          <p:cNvPr id="18436" name="Group 24"/>
          <p:cNvGrpSpPr>
            <a:grpSpLocks/>
          </p:cNvGrpSpPr>
          <p:nvPr/>
        </p:nvGrpSpPr>
        <p:grpSpPr bwMode="auto">
          <a:xfrm>
            <a:off x="1704841" y="1430338"/>
            <a:ext cx="8783222" cy="4441610"/>
            <a:chOff x="-58" y="754"/>
            <a:chExt cx="2863" cy="1547"/>
          </a:xfrm>
        </p:grpSpPr>
        <p:pic>
          <p:nvPicPr>
            <p:cNvPr id="18437"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 y="949"/>
              <a:ext cx="2535" cy="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10"/>
            <p:cNvSpPr>
              <a:spLocks noChangeArrowheads="1"/>
            </p:cNvSpPr>
            <p:nvPr/>
          </p:nvSpPr>
          <p:spPr bwMode="auto">
            <a:xfrm>
              <a:off x="1021" y="2119"/>
              <a:ext cx="81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2800" b="1" dirty="0">
                  <a:latin typeface="Calibri" panose="020F0502020204030204" pitchFamily="34" charset="0"/>
                  <a:cs typeface="Calibri" panose="020F0502020204030204" pitchFamily="34" charset="0"/>
                </a:rPr>
                <a:t>Fulcrum</a:t>
              </a:r>
            </a:p>
          </p:txBody>
        </p:sp>
        <p:sp>
          <p:nvSpPr>
            <p:cNvPr id="18439" name="Rectangle 11"/>
            <p:cNvSpPr>
              <a:spLocks noChangeArrowheads="1"/>
            </p:cNvSpPr>
            <p:nvPr/>
          </p:nvSpPr>
          <p:spPr bwMode="auto">
            <a:xfrm>
              <a:off x="-58" y="2106"/>
              <a:ext cx="1104"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2600" dirty="0">
                  <a:latin typeface="Calibri" panose="020F0502020204030204" pitchFamily="34" charset="0"/>
                  <a:cs typeface="Calibri" panose="020F0502020204030204" pitchFamily="34" charset="0"/>
                </a:rPr>
                <a:t>Load’s lever arm</a:t>
              </a:r>
            </a:p>
          </p:txBody>
        </p:sp>
        <p:sp>
          <p:nvSpPr>
            <p:cNvPr id="18440" name="Rectangle 12"/>
            <p:cNvSpPr>
              <a:spLocks noChangeArrowheads="1"/>
            </p:cNvSpPr>
            <p:nvPr/>
          </p:nvSpPr>
          <p:spPr bwMode="auto">
            <a:xfrm>
              <a:off x="2101" y="754"/>
              <a:ext cx="704"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2600" dirty="0">
                  <a:latin typeface="Calibri" panose="020F0502020204030204" pitchFamily="34" charset="0"/>
                  <a:cs typeface="Calibri" panose="020F0502020204030204" pitchFamily="34" charset="0"/>
                </a:rPr>
                <a:t>Your lever arm</a:t>
              </a:r>
            </a:p>
          </p:txBody>
        </p:sp>
      </p:gr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479376" y="692696"/>
            <a:ext cx="601262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en-GB" altLang="en-US" sz="3400" b="1" dirty="0">
                <a:solidFill>
                  <a:srgbClr val="002664"/>
                </a:solidFill>
                <a:latin typeface="Calibri" panose="020F0502020204030204" pitchFamily="34" charset="0"/>
                <a:cs typeface="Calibri" panose="020F0502020204030204" pitchFamily="34" charset="0"/>
              </a:rPr>
              <a:t>Manual Handling - Definition</a:t>
            </a:r>
          </a:p>
        </p:txBody>
      </p:sp>
      <p:sp>
        <p:nvSpPr>
          <p:cNvPr id="5" name="Text Box 6"/>
          <p:cNvSpPr txBox="1">
            <a:spLocks noChangeArrowheads="1"/>
          </p:cNvSpPr>
          <p:nvPr/>
        </p:nvSpPr>
        <p:spPr bwMode="auto">
          <a:xfrm>
            <a:off x="495098" y="1555050"/>
            <a:ext cx="10569454"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r>
              <a:rPr lang="en-GB" altLang="en-US" sz="3400" dirty="0">
                <a:latin typeface="Calibri" panose="020F0502020204030204" pitchFamily="34" charset="0"/>
                <a:cs typeface="Calibri" panose="020F0502020204030204" pitchFamily="34" charset="0"/>
              </a:rPr>
              <a:t>The transportation or supporting of a load (including lifting, putting down, pushing, pulling, carrying or moving) by hand or by bodily force.</a:t>
            </a:r>
          </a:p>
          <a:p>
            <a:endParaRPr lang="en-GB" altLang="en-US" sz="3400" dirty="0">
              <a:latin typeface="Calibri" panose="020F0502020204030204" pitchFamily="34" charset="0"/>
              <a:cs typeface="Calibri" panose="020F0502020204030204" pitchFamily="34" charset="0"/>
            </a:endParaRPr>
          </a:p>
          <a:p>
            <a:pPr algn="l"/>
            <a:r>
              <a:rPr lang="en-GB" altLang="en-US" sz="3400" dirty="0">
                <a:latin typeface="Calibri" panose="020F0502020204030204" pitchFamily="34" charset="0"/>
                <a:cs typeface="Calibri" panose="020F0502020204030204" pitchFamily="34" charset="0"/>
              </a:rPr>
              <a:t>The term ‘load’ includes objects, people and animals.</a:t>
            </a:r>
          </a:p>
          <a:p>
            <a:endParaRPr lang="en-GB" altLang="en-US" sz="3400" dirty="0">
              <a:latin typeface="Calibri" panose="020F0502020204030204" pitchFamily="34" charset="0"/>
              <a:cs typeface="Calibri" panose="020F0502020204030204" pitchFamily="34" charset="0"/>
            </a:endParaRPr>
          </a:p>
          <a:p>
            <a:pPr algn="r"/>
            <a:r>
              <a:rPr lang="en-GB" altLang="en-US" sz="1700" i="1" dirty="0">
                <a:latin typeface="Calibri" panose="020F0502020204030204" pitchFamily="34" charset="0"/>
                <a:cs typeface="Calibri" panose="020F0502020204030204" pitchFamily="34" charset="0"/>
              </a:rPr>
              <a:t>Manual Handling Operations Regulations 1992 (as amended)</a:t>
            </a:r>
            <a:endParaRPr lang="en-GB" altLang="en-US" sz="3600" dirty="0">
              <a:latin typeface="Calibri" panose="020F0502020204030204" pitchFamily="34" charset="0"/>
              <a:cs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9" name="Group 13"/>
          <p:cNvGrpSpPr>
            <a:grpSpLocks/>
          </p:cNvGrpSpPr>
          <p:nvPr/>
        </p:nvGrpSpPr>
        <p:grpSpPr bwMode="auto">
          <a:xfrm>
            <a:off x="2423492" y="1585044"/>
            <a:ext cx="7200900" cy="4940300"/>
            <a:chOff x="468" y="2605"/>
            <a:chExt cx="2196" cy="1343"/>
          </a:xfrm>
        </p:grpSpPr>
        <p:pic>
          <p:nvPicPr>
            <p:cNvPr id="19460" name="Picture 1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7" y="3332"/>
              <a:ext cx="2187"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5"/>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8" y="2605"/>
              <a:ext cx="21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3"/>
          <p:cNvSpPr>
            <a:spLocks noChangeArrowheads="1"/>
          </p:cNvSpPr>
          <p:nvPr/>
        </p:nvSpPr>
        <p:spPr bwMode="auto">
          <a:xfrm>
            <a:off x="479376" y="620688"/>
            <a:ext cx="485368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r>
              <a:rPr lang="en-GB" altLang="en-US" sz="3400" b="1" dirty="0">
                <a:solidFill>
                  <a:srgbClr val="002664"/>
                </a:solidFill>
                <a:latin typeface="Calibri" panose="020F0502020204030204" pitchFamily="34" charset="0"/>
                <a:cs typeface="Calibri" panose="020F0502020204030204" pitchFamily="34" charset="0"/>
              </a:rPr>
              <a:t>The Leverage Effect</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16"/>
          <p:cNvSpPr>
            <a:spLocks noChangeArrowheads="1"/>
          </p:cNvSpPr>
          <p:nvPr/>
        </p:nvSpPr>
        <p:spPr bwMode="auto">
          <a:xfrm>
            <a:off x="6672064" y="5013325"/>
            <a:ext cx="3600400" cy="121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spcBef>
                <a:spcPct val="50000"/>
              </a:spcBef>
            </a:pPr>
            <a:r>
              <a:rPr lang="en-GB" altLang="en-US" sz="2800" dirty="0">
                <a:latin typeface="Calibri" panose="020F0502020204030204" pitchFamily="34" charset="0"/>
                <a:cs typeface="Calibri" panose="020F0502020204030204" pitchFamily="34" charset="0"/>
              </a:rPr>
              <a:t>Disadvantage: 5 to 1</a:t>
            </a:r>
          </a:p>
          <a:p>
            <a:pPr>
              <a:spcBef>
                <a:spcPct val="50000"/>
              </a:spcBef>
            </a:pPr>
            <a:r>
              <a:rPr lang="en-GB" altLang="en-US" sz="2800" dirty="0">
                <a:latin typeface="Calibri" panose="020F0502020204030204" pitchFamily="34" charset="0"/>
                <a:cs typeface="Calibri" panose="020F0502020204030204" pitchFamily="34" charset="0"/>
              </a:rPr>
              <a:t>and </a:t>
            </a:r>
            <a:r>
              <a:rPr lang="en-GB" altLang="en-US" sz="3000" dirty="0">
                <a:latin typeface="Calibri" panose="020F0502020204030204" pitchFamily="34" charset="0"/>
                <a:cs typeface="Calibri" panose="020F0502020204030204" pitchFamily="34" charset="0"/>
              </a:rPr>
              <a:t>⅔</a:t>
            </a:r>
            <a:r>
              <a:rPr lang="en-GB" altLang="en-US" sz="2800" dirty="0">
                <a:latin typeface="Calibri" panose="020F0502020204030204" pitchFamily="34" charset="0"/>
                <a:cs typeface="Calibri" panose="020F0502020204030204" pitchFamily="34" charset="0"/>
              </a:rPr>
              <a:t> of bodyweight</a:t>
            </a:r>
          </a:p>
        </p:txBody>
      </p:sp>
      <p:sp>
        <p:nvSpPr>
          <p:cNvPr id="20486" name="Rectangle 5"/>
          <p:cNvSpPr>
            <a:spLocks noChangeArrowheads="1"/>
          </p:cNvSpPr>
          <p:nvPr/>
        </p:nvSpPr>
        <p:spPr bwMode="auto">
          <a:xfrm>
            <a:off x="4092575" y="1758950"/>
            <a:ext cx="1716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1600">
                <a:latin typeface="Arial" charset="0"/>
              </a:rPr>
              <a:t>30 inches</a:t>
            </a:r>
          </a:p>
        </p:txBody>
      </p:sp>
      <p:sp>
        <p:nvSpPr>
          <p:cNvPr id="20487" name="Rectangle 6"/>
          <p:cNvSpPr>
            <a:spLocks noChangeArrowheads="1"/>
          </p:cNvSpPr>
          <p:nvPr/>
        </p:nvSpPr>
        <p:spPr bwMode="auto">
          <a:xfrm>
            <a:off x="4146551" y="2490788"/>
            <a:ext cx="1514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1600">
                <a:latin typeface="Arial" charset="0"/>
              </a:rPr>
              <a:t>3 inches</a:t>
            </a:r>
          </a:p>
        </p:txBody>
      </p:sp>
      <p:sp>
        <p:nvSpPr>
          <p:cNvPr id="20488" name="Line 7"/>
          <p:cNvSpPr>
            <a:spLocks noChangeShapeType="1"/>
          </p:cNvSpPr>
          <p:nvPr/>
        </p:nvSpPr>
        <p:spPr bwMode="auto">
          <a:xfrm>
            <a:off x="3644901" y="1420813"/>
            <a:ext cx="784225" cy="3286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type="none" w="sm" len="sm"/>
                <a:tailEnd type="stealth" w="med" len="med"/>
              </a14:hiddenLine>
            </a:ext>
          </a:extLst>
        </p:spPr>
        <p:txBody>
          <a:bodyPr wrap="none" anchor="ctr"/>
          <a:lstStyle/>
          <a:p>
            <a:endParaRPr lang="en-GB"/>
          </a:p>
        </p:txBody>
      </p:sp>
      <p:sp>
        <p:nvSpPr>
          <p:cNvPr id="20489" name="Rectangle 8"/>
          <p:cNvSpPr>
            <a:spLocks noChangeArrowheads="1"/>
          </p:cNvSpPr>
          <p:nvPr/>
        </p:nvSpPr>
        <p:spPr bwMode="auto">
          <a:xfrm>
            <a:off x="1847529" y="5013176"/>
            <a:ext cx="3601095"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spcBef>
                <a:spcPct val="50000"/>
              </a:spcBef>
            </a:pPr>
            <a:r>
              <a:rPr lang="en-GB" altLang="en-US" sz="2800" dirty="0">
                <a:latin typeface="Calibri" panose="020F0502020204030204" pitchFamily="34" charset="0"/>
                <a:cs typeface="Calibri" panose="020F0502020204030204" pitchFamily="34" charset="0"/>
              </a:rPr>
              <a:t>Disadvantage: 10 to 1</a:t>
            </a:r>
          </a:p>
        </p:txBody>
      </p:sp>
      <p:sp>
        <p:nvSpPr>
          <p:cNvPr id="20490" name="Line 23"/>
          <p:cNvSpPr>
            <a:spLocks noChangeShapeType="1"/>
          </p:cNvSpPr>
          <p:nvPr/>
        </p:nvSpPr>
        <p:spPr bwMode="auto">
          <a:xfrm flipH="1">
            <a:off x="2678114" y="2635250"/>
            <a:ext cx="1323975" cy="171450"/>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0491" name="Line 27"/>
          <p:cNvSpPr>
            <a:spLocks noChangeShapeType="1"/>
          </p:cNvSpPr>
          <p:nvPr/>
        </p:nvSpPr>
        <p:spPr bwMode="auto">
          <a:xfrm flipH="1">
            <a:off x="6193979" y="1042688"/>
            <a:ext cx="46037" cy="563672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a:p>
        </p:txBody>
      </p:sp>
      <p:sp>
        <p:nvSpPr>
          <p:cNvPr id="17" name="Rectangle 3"/>
          <p:cNvSpPr>
            <a:spLocks noChangeArrowheads="1"/>
          </p:cNvSpPr>
          <p:nvPr/>
        </p:nvSpPr>
        <p:spPr bwMode="auto">
          <a:xfrm>
            <a:off x="577966" y="601213"/>
            <a:ext cx="485368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r>
              <a:rPr lang="en-GB" altLang="en-US" sz="3400" b="1" dirty="0">
                <a:solidFill>
                  <a:srgbClr val="002664"/>
                </a:solidFill>
                <a:latin typeface="Calibri" panose="020F0502020204030204" pitchFamily="34" charset="0"/>
                <a:cs typeface="Calibri" panose="020F0502020204030204" pitchFamily="34" charset="0"/>
              </a:rPr>
              <a:t>The Leverage Effect</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20616" y="1628801"/>
            <a:ext cx="4331368" cy="291645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84380" y="1847554"/>
            <a:ext cx="4004109" cy="2733575"/>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23392" y="656828"/>
            <a:ext cx="8208962" cy="647799"/>
          </a:xfrm>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Causes of Back Pain</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21507" name="Rectangle 3"/>
          <p:cNvSpPr>
            <a:spLocks noGrp="1" noChangeArrowheads="1"/>
          </p:cNvSpPr>
          <p:nvPr>
            <p:ph type="body" idx="1"/>
          </p:nvPr>
        </p:nvSpPr>
        <p:spPr>
          <a:xfrm>
            <a:off x="622622" y="1484784"/>
            <a:ext cx="8713788" cy="5329237"/>
          </a:xfrm>
        </p:spPr>
        <p:txBody>
          <a:bodyPr/>
          <a:lstStyle/>
          <a:p>
            <a:pPr>
              <a:lnSpc>
                <a:spcPct val="80000"/>
              </a:lnSpc>
            </a:pPr>
            <a:r>
              <a:rPr lang="en-GB" altLang="en-US" sz="2800" dirty="0">
                <a:latin typeface="Calibri" panose="020F0502020204030204" pitchFamily="34" charset="0"/>
                <a:cs typeface="Calibri" panose="020F0502020204030204" pitchFamily="34" charset="0"/>
              </a:rPr>
              <a:t>Genetic Make-up</a:t>
            </a:r>
          </a:p>
          <a:p>
            <a:pPr>
              <a:lnSpc>
                <a:spcPct val="80000"/>
              </a:lnSpc>
            </a:pPr>
            <a:r>
              <a:rPr lang="en-GB" altLang="en-US" sz="2800" dirty="0">
                <a:latin typeface="Calibri" panose="020F0502020204030204" pitchFamily="34" charset="0"/>
                <a:cs typeface="Calibri" panose="020F0502020204030204" pitchFamily="34" charset="0"/>
              </a:rPr>
              <a:t>Disease</a:t>
            </a:r>
          </a:p>
          <a:p>
            <a:pPr>
              <a:lnSpc>
                <a:spcPct val="80000"/>
              </a:lnSpc>
            </a:pPr>
            <a:r>
              <a:rPr lang="en-GB" altLang="en-US" sz="2800" dirty="0">
                <a:latin typeface="Calibri" panose="020F0502020204030204" pitchFamily="34" charset="0"/>
                <a:cs typeface="Calibri" panose="020F0502020204030204" pitchFamily="34" charset="0"/>
              </a:rPr>
              <a:t>Age</a:t>
            </a:r>
          </a:p>
          <a:p>
            <a:pPr>
              <a:lnSpc>
                <a:spcPct val="80000"/>
              </a:lnSpc>
            </a:pPr>
            <a:r>
              <a:rPr lang="en-GB" altLang="en-US" sz="2800" dirty="0">
                <a:latin typeface="Calibri" panose="020F0502020204030204" pitchFamily="34" charset="0"/>
                <a:cs typeface="Calibri" panose="020F0502020204030204" pitchFamily="34" charset="0"/>
              </a:rPr>
              <a:t>Gender</a:t>
            </a:r>
          </a:p>
          <a:p>
            <a:pPr>
              <a:lnSpc>
                <a:spcPct val="80000"/>
              </a:lnSpc>
            </a:pPr>
            <a:r>
              <a:rPr lang="en-GB" altLang="en-US" sz="2800" dirty="0">
                <a:latin typeface="Calibri" panose="020F0502020204030204" pitchFamily="34" charset="0"/>
                <a:cs typeface="Calibri" panose="020F0502020204030204" pitchFamily="34" charset="0"/>
              </a:rPr>
              <a:t>Lifestyle</a:t>
            </a:r>
          </a:p>
          <a:p>
            <a:pPr>
              <a:lnSpc>
                <a:spcPct val="80000"/>
              </a:lnSpc>
            </a:pPr>
            <a:r>
              <a:rPr lang="en-GB" altLang="en-US" sz="2800" dirty="0">
                <a:latin typeface="Calibri" panose="020F0502020204030204" pitchFamily="34" charset="0"/>
                <a:cs typeface="Calibri" panose="020F0502020204030204" pitchFamily="34" charset="0"/>
              </a:rPr>
              <a:t>Leisure</a:t>
            </a:r>
          </a:p>
          <a:p>
            <a:pPr>
              <a:lnSpc>
                <a:spcPct val="80000"/>
              </a:lnSpc>
            </a:pPr>
            <a:r>
              <a:rPr lang="en-GB" altLang="en-US" sz="2800" dirty="0">
                <a:latin typeface="Calibri" panose="020F0502020204030204" pitchFamily="34" charset="0"/>
                <a:cs typeface="Calibri" panose="020F0502020204030204" pitchFamily="34" charset="0"/>
              </a:rPr>
              <a:t>Work</a:t>
            </a:r>
          </a:p>
          <a:p>
            <a:pPr>
              <a:lnSpc>
                <a:spcPct val="80000"/>
              </a:lnSpc>
            </a:pPr>
            <a:r>
              <a:rPr lang="en-GB" altLang="en-US" sz="2800" dirty="0">
                <a:latin typeface="Calibri" panose="020F0502020204030204" pitchFamily="34" charset="0"/>
                <a:cs typeface="Calibri" panose="020F0502020204030204" pitchFamily="34" charset="0"/>
              </a:rPr>
              <a:t>Environment</a:t>
            </a:r>
          </a:p>
          <a:p>
            <a:pPr>
              <a:lnSpc>
                <a:spcPct val="80000"/>
              </a:lnSpc>
            </a:pPr>
            <a:r>
              <a:rPr lang="en-GB" altLang="en-US" sz="2800" dirty="0">
                <a:latin typeface="Calibri" panose="020F0502020204030204" pitchFamily="34" charset="0"/>
                <a:cs typeface="Calibri" panose="020F0502020204030204" pitchFamily="34" charset="0"/>
              </a:rPr>
              <a:t>Training</a:t>
            </a:r>
          </a:p>
          <a:p>
            <a:pPr>
              <a:lnSpc>
                <a:spcPct val="80000"/>
              </a:lnSpc>
            </a:pPr>
            <a:r>
              <a:rPr lang="en-GB" altLang="en-US" sz="2800" dirty="0">
                <a:latin typeface="Calibri" panose="020F0502020204030204" pitchFamily="34" charset="0"/>
                <a:cs typeface="Calibri" panose="020F0502020204030204" pitchFamily="34" charset="0"/>
              </a:rPr>
              <a:t>Exertion Injuries</a:t>
            </a:r>
          </a:p>
          <a:p>
            <a:pPr>
              <a:lnSpc>
                <a:spcPct val="80000"/>
              </a:lnSpc>
            </a:pPr>
            <a:r>
              <a:rPr lang="en-GB" altLang="en-US" sz="2800" dirty="0">
                <a:latin typeface="Calibri" panose="020F0502020204030204" pitchFamily="34" charset="0"/>
                <a:cs typeface="Calibri" panose="020F0502020204030204" pitchFamily="34" charset="0"/>
              </a:rPr>
              <a:t>Accidents</a:t>
            </a:r>
          </a:p>
          <a:p>
            <a:pPr>
              <a:lnSpc>
                <a:spcPct val="80000"/>
              </a:lnSpc>
            </a:pPr>
            <a:r>
              <a:rPr lang="en-GB" altLang="en-US" sz="2800" dirty="0">
                <a:latin typeface="Calibri" panose="020F0502020204030204" pitchFamily="34" charset="0"/>
                <a:cs typeface="Calibri" panose="020F0502020204030204" pitchFamily="34" charset="0"/>
              </a:rPr>
              <a:t>Psychological Factors</a:t>
            </a:r>
            <a:endParaRPr lang="en-US" altLang="en-US" sz="2800" dirty="0">
              <a:latin typeface="Calibri" panose="020F0502020204030204" pitchFamily="34" charset="0"/>
              <a:cs typeface="Calibri" panose="020F0502020204030204" pitchFamily="34" charset="0"/>
            </a:endParaRPr>
          </a:p>
        </p:txBody>
      </p:sp>
      <p:pic>
        <p:nvPicPr>
          <p:cNvPr id="2150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281" r="16338"/>
          <a:stretch/>
        </p:blipFill>
        <p:spPr bwMode="auto">
          <a:xfrm>
            <a:off x="6154138" y="2132856"/>
            <a:ext cx="3758287" cy="37444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6"/>
          <p:cNvSpPr txBox="1">
            <a:spLocks noChangeArrowheads="1"/>
          </p:cNvSpPr>
          <p:nvPr/>
        </p:nvSpPr>
        <p:spPr bwMode="auto">
          <a:xfrm>
            <a:off x="551384" y="692696"/>
            <a:ext cx="576088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Categories of Assessment</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34820" name="Text Box 7"/>
          <p:cNvSpPr txBox="1">
            <a:spLocks noChangeArrowheads="1"/>
          </p:cNvSpPr>
          <p:nvPr/>
        </p:nvSpPr>
        <p:spPr bwMode="auto">
          <a:xfrm>
            <a:off x="479624" y="1380257"/>
            <a:ext cx="6917476"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marL="457200" indent="-457200" algn="l">
              <a:lnSpc>
                <a:spcPct val="150000"/>
              </a:lnSpc>
              <a:buFont typeface="Arial" panose="020B0604020202020204" pitchFamily="34" charset="0"/>
              <a:buChar char="•"/>
            </a:pPr>
            <a:r>
              <a:rPr lang="en-GB" altLang="en-US" sz="3600" b="1" dirty="0">
                <a:solidFill>
                  <a:srgbClr val="FF0000"/>
                </a:solidFill>
                <a:latin typeface="Calibri" panose="020F0502020204030204" pitchFamily="34" charset="0"/>
                <a:cs typeface="Calibri" panose="020F0502020204030204" pitchFamily="34" charset="0"/>
              </a:rPr>
              <a:t>T</a:t>
            </a:r>
            <a:r>
              <a:rPr lang="en-GB" altLang="en-US" sz="3600" dirty="0">
                <a:latin typeface="Calibri" panose="020F0502020204030204" pitchFamily="34" charset="0"/>
                <a:cs typeface="Calibri" panose="020F0502020204030204" pitchFamily="34" charset="0"/>
              </a:rPr>
              <a:t>ask</a:t>
            </a:r>
          </a:p>
          <a:p>
            <a:pPr marL="457200" indent="-457200" algn="l">
              <a:lnSpc>
                <a:spcPct val="150000"/>
              </a:lnSpc>
              <a:buFont typeface="Arial" panose="020B0604020202020204" pitchFamily="34" charset="0"/>
              <a:buChar char="•"/>
            </a:pPr>
            <a:r>
              <a:rPr lang="en-GB" altLang="en-US" sz="3600" b="1" dirty="0">
                <a:solidFill>
                  <a:srgbClr val="FF0000"/>
                </a:solidFill>
                <a:latin typeface="Calibri" panose="020F0502020204030204" pitchFamily="34" charset="0"/>
                <a:cs typeface="Calibri" panose="020F0502020204030204" pitchFamily="34" charset="0"/>
              </a:rPr>
              <a:t>I</a:t>
            </a:r>
            <a:r>
              <a:rPr lang="en-GB" altLang="en-US" sz="3600" dirty="0">
                <a:latin typeface="Calibri" panose="020F0502020204030204" pitchFamily="34" charset="0"/>
                <a:cs typeface="Calibri" panose="020F0502020204030204" pitchFamily="34" charset="0"/>
              </a:rPr>
              <a:t>ndividual</a:t>
            </a:r>
          </a:p>
          <a:p>
            <a:pPr marL="457200" indent="-457200" algn="l">
              <a:lnSpc>
                <a:spcPct val="150000"/>
              </a:lnSpc>
              <a:buFont typeface="Arial" panose="020B0604020202020204" pitchFamily="34" charset="0"/>
              <a:buChar char="•"/>
            </a:pPr>
            <a:r>
              <a:rPr lang="en-GB" altLang="en-US" sz="3600" b="1" dirty="0">
                <a:solidFill>
                  <a:srgbClr val="FF0000"/>
                </a:solidFill>
                <a:latin typeface="Calibri" panose="020F0502020204030204" pitchFamily="34" charset="0"/>
                <a:cs typeface="Calibri" panose="020F0502020204030204" pitchFamily="34" charset="0"/>
              </a:rPr>
              <a:t>L</a:t>
            </a:r>
            <a:r>
              <a:rPr lang="en-GB" altLang="en-US" sz="3600" dirty="0">
                <a:latin typeface="Calibri" panose="020F0502020204030204" pitchFamily="34" charset="0"/>
                <a:cs typeface="Calibri" panose="020F0502020204030204" pitchFamily="34" charset="0"/>
              </a:rPr>
              <a:t>oad</a:t>
            </a:r>
          </a:p>
          <a:p>
            <a:pPr marL="457200" indent="-457200" algn="l">
              <a:lnSpc>
                <a:spcPct val="150000"/>
              </a:lnSpc>
              <a:buFont typeface="Arial" panose="020B0604020202020204" pitchFamily="34" charset="0"/>
              <a:buChar char="•"/>
            </a:pPr>
            <a:r>
              <a:rPr lang="en-GB" altLang="en-US" sz="3600" b="1" dirty="0">
                <a:solidFill>
                  <a:srgbClr val="FF0000"/>
                </a:solidFill>
                <a:latin typeface="Calibri" panose="020F0502020204030204" pitchFamily="34" charset="0"/>
                <a:cs typeface="Calibri" panose="020F0502020204030204" pitchFamily="34" charset="0"/>
              </a:rPr>
              <a:t>E</a:t>
            </a:r>
            <a:r>
              <a:rPr lang="en-GB" altLang="en-US" sz="3600" dirty="0">
                <a:latin typeface="Calibri" panose="020F0502020204030204" pitchFamily="34" charset="0"/>
                <a:cs typeface="Calibri" panose="020F0502020204030204" pitchFamily="34" charset="0"/>
              </a:rPr>
              <a:t>nvironment</a:t>
            </a:r>
          </a:p>
          <a:p>
            <a:pPr marL="457200" indent="-457200" algn="l">
              <a:lnSpc>
                <a:spcPct val="150000"/>
              </a:lnSpc>
              <a:buFont typeface="Arial" panose="020B0604020202020204" pitchFamily="34" charset="0"/>
              <a:buChar char="•"/>
            </a:pPr>
            <a:r>
              <a:rPr lang="en-GB" altLang="en-US" sz="3600" i="1" dirty="0">
                <a:latin typeface="Calibri" panose="020F0502020204030204" pitchFamily="34" charset="0"/>
                <a:cs typeface="Calibri" panose="020F0502020204030204" pitchFamily="34" charset="0"/>
              </a:rPr>
              <a:t>PPE/Equipment</a:t>
            </a:r>
          </a:p>
          <a:p>
            <a:pPr marL="457200" indent="-457200" algn="l">
              <a:lnSpc>
                <a:spcPct val="150000"/>
              </a:lnSpc>
              <a:buFont typeface="Arial" panose="020B0604020202020204" pitchFamily="34" charset="0"/>
              <a:buChar char="•"/>
            </a:pPr>
            <a:r>
              <a:rPr lang="en-GB" altLang="en-US" sz="3600" i="1" dirty="0">
                <a:latin typeface="Calibri" panose="020F0502020204030204" pitchFamily="34" charset="0"/>
                <a:cs typeface="Calibri" panose="020F0502020204030204" pitchFamily="34" charset="0"/>
              </a:rPr>
              <a:t>Work organisation/psychosocial</a:t>
            </a:r>
          </a:p>
        </p:txBody>
      </p:sp>
      <p:pic>
        <p:nvPicPr>
          <p:cNvPr id="317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84" r="17080"/>
          <a:stretch/>
        </p:blipFill>
        <p:spPr bwMode="auto">
          <a:xfrm>
            <a:off x="6312272" y="1916832"/>
            <a:ext cx="3824526" cy="327307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688498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79376" y="631601"/>
            <a:ext cx="5076056" cy="59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r>
              <a:rPr lang="en-GB" altLang="en-US" sz="3400" b="1" dirty="0">
                <a:solidFill>
                  <a:srgbClr val="002664"/>
                </a:solidFill>
                <a:latin typeface="Calibri" panose="020F0502020204030204" pitchFamily="34" charset="0"/>
                <a:cs typeface="Calibri" panose="020F0502020204030204" pitchFamily="34" charset="0"/>
              </a:rPr>
              <a:t>VIDEO – Assessment</a:t>
            </a:r>
          </a:p>
        </p:txBody>
      </p:sp>
      <p:pic>
        <p:nvPicPr>
          <p:cNvPr id="2" name="Office video - slide 24 - assessment">
            <a:hlinkClick r:id="" action="ppaction://media"/>
            <a:extLst>
              <a:ext uri="{FF2B5EF4-FFF2-40B4-BE49-F238E27FC236}">
                <a16:creationId xmlns:a16="http://schemas.microsoft.com/office/drawing/2014/main" id="{E6163BF7-A8D0-4DEF-8E7D-86E74B2D15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3492" y="1412776"/>
            <a:ext cx="9145016" cy="5144072"/>
          </a:xfrm>
          <a:prstGeom prst="rect">
            <a:avLst/>
          </a:prstGeom>
          <a:effectLst>
            <a:glow rad="101600">
              <a:schemeClr val="accent4">
                <a:satMod val="175000"/>
                <a:alpha val="40000"/>
              </a:schemeClr>
            </a:glow>
          </a:effectLst>
        </p:spPr>
      </p:pic>
    </p:spTree>
    <p:extLst>
      <p:ext uri="{BB962C8B-B14F-4D97-AF65-F5344CB8AC3E}">
        <p14:creationId xmlns:p14="http://schemas.microsoft.com/office/powerpoint/2010/main" val="354318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7"/>
          <p:cNvSpPr txBox="1">
            <a:spLocks noChangeArrowheads="1"/>
          </p:cNvSpPr>
          <p:nvPr/>
        </p:nvSpPr>
        <p:spPr bwMode="auto">
          <a:xfrm>
            <a:off x="479376" y="1916832"/>
            <a:ext cx="5040560"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5125" indent="-365125"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eaLnBrk="1" hangingPunct="1">
              <a:spcBef>
                <a:spcPct val="50000"/>
              </a:spcBef>
            </a:pPr>
            <a:r>
              <a:rPr lang="en-GB" altLang="en-US" sz="3800" b="1" dirty="0">
                <a:solidFill>
                  <a:srgbClr val="FF0000"/>
                </a:solidFill>
                <a:latin typeface="Calibri" panose="020F0502020204030204" pitchFamily="34" charset="0"/>
                <a:cs typeface="Calibri" panose="020F0502020204030204" pitchFamily="34" charset="0"/>
              </a:rPr>
              <a:t>S</a:t>
            </a:r>
            <a:r>
              <a:rPr lang="en-GB" altLang="en-US" sz="3800" dirty="0">
                <a:latin typeface="Calibri" panose="020F0502020204030204" pitchFamily="34" charset="0"/>
                <a:cs typeface="Calibri" panose="020F0502020204030204" pitchFamily="34" charset="0"/>
              </a:rPr>
              <a:t>toop</a:t>
            </a:r>
          </a:p>
          <a:p>
            <a:pPr algn="l" eaLnBrk="1" hangingPunct="1">
              <a:spcBef>
                <a:spcPct val="50000"/>
              </a:spcBef>
            </a:pPr>
            <a:r>
              <a:rPr lang="en-GB" altLang="en-US" sz="3800" b="1" dirty="0">
                <a:solidFill>
                  <a:srgbClr val="FF0000"/>
                </a:solidFill>
                <a:latin typeface="Calibri" panose="020F0502020204030204" pitchFamily="34" charset="0"/>
                <a:cs typeface="Calibri" panose="020F0502020204030204" pitchFamily="34" charset="0"/>
              </a:rPr>
              <a:t>T</a:t>
            </a:r>
            <a:r>
              <a:rPr lang="en-GB" altLang="en-US" sz="3800" dirty="0">
                <a:latin typeface="Calibri" panose="020F0502020204030204" pitchFamily="34" charset="0"/>
                <a:cs typeface="Calibri" panose="020F0502020204030204" pitchFamily="34" charset="0"/>
              </a:rPr>
              <a:t>wist </a:t>
            </a:r>
          </a:p>
          <a:p>
            <a:pPr algn="l" eaLnBrk="1" hangingPunct="1">
              <a:spcBef>
                <a:spcPct val="50000"/>
              </a:spcBef>
            </a:pPr>
            <a:r>
              <a:rPr lang="en-GB" altLang="en-US" sz="3800" b="1" dirty="0">
                <a:solidFill>
                  <a:srgbClr val="FF0000"/>
                </a:solidFill>
                <a:latin typeface="Calibri" panose="020F0502020204030204" pitchFamily="34" charset="0"/>
                <a:cs typeface="Calibri" panose="020F0502020204030204" pitchFamily="34" charset="0"/>
              </a:rPr>
              <a:t>O</a:t>
            </a:r>
            <a:r>
              <a:rPr lang="en-GB" altLang="en-US" sz="3800" dirty="0">
                <a:latin typeface="Calibri" panose="020F0502020204030204" pitchFamily="34" charset="0"/>
                <a:cs typeface="Calibri" panose="020F0502020204030204" pitchFamily="34" charset="0"/>
              </a:rPr>
              <a:t>ver Stretch</a:t>
            </a:r>
          </a:p>
          <a:p>
            <a:pPr marL="271463" indent="-271463" algn="l" eaLnBrk="1" hangingPunct="1">
              <a:spcBef>
                <a:spcPct val="50000"/>
              </a:spcBef>
            </a:pPr>
            <a:r>
              <a:rPr lang="en-GB" altLang="en-US" sz="3800" b="1" dirty="0">
                <a:solidFill>
                  <a:srgbClr val="FF0000"/>
                </a:solidFill>
                <a:latin typeface="Calibri" panose="020F0502020204030204" pitchFamily="34" charset="0"/>
                <a:cs typeface="Calibri" panose="020F0502020204030204" pitchFamily="34" charset="0"/>
              </a:rPr>
              <a:t>P</a:t>
            </a:r>
            <a:r>
              <a:rPr lang="en-GB" altLang="en-US" sz="3800" dirty="0">
                <a:latin typeface="Calibri" panose="020F0502020204030204" pitchFamily="34" charset="0"/>
                <a:cs typeface="Calibri" panose="020F0502020204030204" pitchFamily="34" charset="0"/>
              </a:rPr>
              <a:t>arallel Hands and Feet</a:t>
            </a:r>
          </a:p>
        </p:txBody>
      </p:sp>
      <p:sp>
        <p:nvSpPr>
          <p:cNvPr id="22531" name="Title 1"/>
          <p:cNvSpPr>
            <a:spLocks/>
          </p:cNvSpPr>
          <p:nvPr/>
        </p:nvSpPr>
        <p:spPr bwMode="auto">
          <a:xfrm>
            <a:off x="514748" y="581006"/>
            <a:ext cx="3349005"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a:r>
              <a:rPr lang="en-GB" altLang="en-US" sz="3400" b="1" dirty="0">
                <a:solidFill>
                  <a:srgbClr val="002664"/>
                </a:solidFill>
                <a:latin typeface="Calibri" panose="020F0502020204030204" pitchFamily="34" charset="0"/>
                <a:cs typeface="Calibri" panose="020F0502020204030204" pitchFamily="34" charset="0"/>
              </a:rPr>
              <a:t>S.T.O.P.</a:t>
            </a:r>
          </a:p>
        </p:txBody>
      </p:sp>
      <p:pic>
        <p:nvPicPr>
          <p:cNvPr id="22532"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475" r="17891"/>
          <a:stretch/>
        </p:blipFill>
        <p:spPr bwMode="auto">
          <a:xfrm rot="381568">
            <a:off x="6204050" y="1112650"/>
            <a:ext cx="3626759" cy="345261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623392" y="1332632"/>
            <a:ext cx="3024187"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Assess</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Feet</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Knees</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Hips/Back</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Head and neck</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Grip</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Load close.</a:t>
            </a:r>
          </a:p>
        </p:txBody>
      </p:sp>
      <p:sp>
        <p:nvSpPr>
          <p:cNvPr id="6" name="TextBox 3"/>
          <p:cNvSpPr txBox="1">
            <a:spLocks noChangeArrowheads="1"/>
          </p:cNvSpPr>
          <p:nvPr/>
        </p:nvSpPr>
        <p:spPr bwMode="auto">
          <a:xfrm>
            <a:off x="479376" y="620688"/>
            <a:ext cx="47498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en-GB" altLang="en-US" sz="3400" b="1" dirty="0">
                <a:solidFill>
                  <a:srgbClr val="002664"/>
                </a:solidFill>
                <a:latin typeface="Calibri" panose="020F0502020204030204" pitchFamily="34" charset="0"/>
                <a:cs typeface="Calibri" panose="020F0502020204030204" pitchFamily="34" charset="0"/>
              </a:rPr>
              <a:t>Practical - Semi Squat Lift</a:t>
            </a:r>
          </a:p>
        </p:txBody>
      </p:sp>
      <p:pic>
        <p:nvPicPr>
          <p:cNvPr id="7" name="Picture 6"/>
          <p:cNvPicPr/>
          <p:nvPr/>
        </p:nvPicPr>
        <p:blipFill rotWithShape="1">
          <a:blip r:embed="rId3">
            <a:extLst>
              <a:ext uri="{28A0092B-C50C-407E-A947-70E740481C1C}">
                <a14:useLocalDpi xmlns:a14="http://schemas.microsoft.com/office/drawing/2010/main" val="0"/>
              </a:ext>
            </a:extLst>
          </a:blip>
          <a:srcRect l="43357" t="22978" r="14275" b="7540"/>
          <a:stretch/>
        </p:blipFill>
        <p:spPr bwMode="auto">
          <a:xfrm>
            <a:off x="5807969" y="1772817"/>
            <a:ext cx="4176465" cy="38884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07368" y="692696"/>
            <a:ext cx="5076056"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r>
              <a:rPr lang="en-GB" altLang="en-US" sz="3400" b="1" dirty="0">
                <a:solidFill>
                  <a:srgbClr val="002664"/>
                </a:solidFill>
                <a:latin typeface="Calibri" panose="020F0502020204030204" pitchFamily="34" charset="0"/>
                <a:cs typeface="Calibri" panose="020F0502020204030204" pitchFamily="34" charset="0"/>
              </a:rPr>
              <a:t>VIDEO – Lifting &amp; Lowering</a:t>
            </a:r>
          </a:p>
        </p:txBody>
      </p:sp>
      <p:pic>
        <p:nvPicPr>
          <p:cNvPr id="2" name="Office video - slide 27 - lifting">
            <a:hlinkClick r:id="" action="ppaction://media"/>
            <a:extLst>
              <a:ext uri="{FF2B5EF4-FFF2-40B4-BE49-F238E27FC236}">
                <a16:creationId xmlns:a16="http://schemas.microsoft.com/office/drawing/2014/main" id="{2EC07DF4-E440-4796-9CBB-95BD2CBFB9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87488" y="1412776"/>
            <a:ext cx="9217024" cy="5184576"/>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227743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ChangeArrowheads="1"/>
          </p:cNvSpPr>
          <p:nvPr/>
        </p:nvSpPr>
        <p:spPr bwMode="auto">
          <a:xfrm>
            <a:off x="407368" y="601666"/>
            <a:ext cx="6804248"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r>
              <a:rPr lang="en-GB" altLang="en-US" sz="3400" b="1" dirty="0">
                <a:solidFill>
                  <a:srgbClr val="002664"/>
                </a:solidFill>
                <a:latin typeface="Calibri" panose="020F0502020204030204" pitchFamily="34" charset="0"/>
                <a:cs typeface="Calibri" panose="020F0502020204030204" pitchFamily="34" charset="0"/>
              </a:rPr>
              <a:t>Team Lifting</a:t>
            </a:r>
          </a:p>
        </p:txBody>
      </p:sp>
      <p:pic>
        <p:nvPicPr>
          <p:cNvPr id="14" name="Picture 13"/>
          <p:cNvPicPr/>
          <p:nvPr/>
        </p:nvPicPr>
        <p:blipFill rotWithShape="1">
          <a:blip r:embed="rId3" cstate="print">
            <a:extLst>
              <a:ext uri="{28A0092B-C50C-407E-A947-70E740481C1C}">
                <a14:useLocalDpi xmlns:a14="http://schemas.microsoft.com/office/drawing/2010/main" val="0"/>
              </a:ext>
            </a:extLst>
          </a:blip>
          <a:srcRect t="5550" r="7186" b="2876"/>
          <a:stretch/>
        </p:blipFill>
        <p:spPr bwMode="auto">
          <a:xfrm rot="517741">
            <a:off x="6599141" y="1624849"/>
            <a:ext cx="3722352" cy="250689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5" name="Diagram 4">
            <a:extLst>
              <a:ext uri="{FF2B5EF4-FFF2-40B4-BE49-F238E27FC236}">
                <a16:creationId xmlns:a16="http://schemas.microsoft.com/office/drawing/2014/main" id="{7FFEE6DD-93E2-443C-9311-CF8CB6625161}"/>
              </a:ext>
            </a:extLst>
          </p:cNvPr>
          <p:cNvGraphicFramePr/>
          <p:nvPr/>
        </p:nvGraphicFramePr>
        <p:xfrm>
          <a:off x="1991545" y="2114584"/>
          <a:ext cx="6907577" cy="43204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551384" y="620688"/>
            <a:ext cx="4788024"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r>
              <a:rPr lang="en-GB" altLang="en-US" sz="3400" b="1" dirty="0">
                <a:solidFill>
                  <a:srgbClr val="002664"/>
                </a:solidFill>
                <a:latin typeface="Calibri" panose="020F0502020204030204" pitchFamily="34" charset="0"/>
                <a:cs typeface="Calibri" panose="020F0502020204030204" pitchFamily="34" charset="0"/>
              </a:rPr>
              <a:t>Pushing and Pulling</a:t>
            </a:r>
          </a:p>
        </p:txBody>
      </p:sp>
      <p:pic>
        <p:nvPicPr>
          <p:cNvPr id="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78" r="11219"/>
          <a:stretch/>
        </p:blipFill>
        <p:spPr bwMode="auto">
          <a:xfrm>
            <a:off x="6960096" y="1340769"/>
            <a:ext cx="3240360" cy="2278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Box 6"/>
          <p:cNvSpPr txBox="1">
            <a:spLocks noChangeArrowheads="1"/>
          </p:cNvSpPr>
          <p:nvPr/>
        </p:nvSpPr>
        <p:spPr bwMode="auto">
          <a:xfrm>
            <a:off x="623392" y="1844824"/>
            <a:ext cx="5544616"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2563" indent="-182563">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Assess (T.I.L.E.)</a:t>
            </a:r>
          </a:p>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Asymmetrical stance</a:t>
            </a:r>
          </a:p>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Lower centre of gravity</a:t>
            </a:r>
          </a:p>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Power from the legs</a:t>
            </a:r>
          </a:p>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Hips square on to the load</a:t>
            </a:r>
          </a:p>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Keep spine straight</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276" r="29087" b="3003"/>
          <a:stretch/>
        </p:blipFill>
        <p:spPr>
          <a:xfrm>
            <a:off x="6960096" y="3887042"/>
            <a:ext cx="3240360" cy="2689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623814" y="788609"/>
            <a:ext cx="583264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en-GB" altLang="en-US" sz="3400" b="1" dirty="0">
                <a:solidFill>
                  <a:srgbClr val="002664"/>
                </a:solidFill>
                <a:latin typeface="Calibri" panose="020F0502020204030204" pitchFamily="34" charset="0"/>
                <a:cs typeface="Calibri" panose="020F0502020204030204" pitchFamily="34" charset="0"/>
              </a:rPr>
              <a:t>Manual Handling operations</a:t>
            </a:r>
          </a:p>
        </p:txBody>
      </p:sp>
      <p:sp>
        <p:nvSpPr>
          <p:cNvPr id="6" name="Text Box 6"/>
          <p:cNvSpPr txBox="1">
            <a:spLocks noChangeArrowheads="1"/>
          </p:cNvSpPr>
          <p:nvPr/>
        </p:nvSpPr>
        <p:spPr bwMode="auto">
          <a:xfrm>
            <a:off x="623392" y="1412776"/>
            <a:ext cx="3312790" cy="499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Putting down</a:t>
            </a:r>
          </a:p>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Carrying</a:t>
            </a:r>
          </a:p>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Pulling </a:t>
            </a:r>
          </a:p>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Pushing</a:t>
            </a:r>
          </a:p>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Supporting</a:t>
            </a:r>
          </a:p>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Picking up</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217067">
            <a:off x="5333453" y="2352809"/>
            <a:ext cx="4795592" cy="3370131"/>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407368" y="585006"/>
            <a:ext cx="6084168" cy="5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r>
              <a:rPr lang="en-GB" altLang="en-US" sz="3400" b="1" dirty="0">
                <a:solidFill>
                  <a:srgbClr val="002664"/>
                </a:solidFill>
                <a:latin typeface="Calibri" panose="020F0502020204030204" pitchFamily="34" charset="0"/>
                <a:cs typeface="Calibri" panose="020F0502020204030204" pitchFamily="34" charset="0"/>
              </a:rPr>
              <a:t>Copyright</a:t>
            </a:r>
          </a:p>
        </p:txBody>
      </p:sp>
      <p:sp>
        <p:nvSpPr>
          <p:cNvPr id="26627" name="Text Box 3"/>
          <p:cNvSpPr txBox="1">
            <a:spLocks noChangeArrowheads="1"/>
          </p:cNvSpPr>
          <p:nvPr/>
        </p:nvSpPr>
        <p:spPr bwMode="auto">
          <a:xfrm>
            <a:off x="479376" y="1222422"/>
            <a:ext cx="11017224" cy="1352999"/>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a:lnSpc>
                <a:spcPct val="135000"/>
              </a:lnSpc>
              <a:spcBef>
                <a:spcPct val="50000"/>
              </a:spcBef>
            </a:pPr>
            <a:r>
              <a:rPr lang="en-GB" altLang="en-US" sz="1800" dirty="0">
                <a:latin typeface="Calibri" panose="020F0502020204030204" pitchFamily="34" charset="0"/>
                <a:cs typeface="Calibri" panose="020F0502020204030204" pitchFamily="34" charset="0"/>
              </a:rPr>
              <a:t>© Osteopaths For Industry Ltd.</a:t>
            </a:r>
          </a:p>
          <a:p>
            <a:pPr algn="l">
              <a:lnSpc>
                <a:spcPct val="135000"/>
              </a:lnSpc>
              <a:spcBef>
                <a:spcPct val="50000"/>
              </a:spcBef>
            </a:pPr>
            <a:r>
              <a:rPr lang="en-GB" altLang="en-US" sz="1300" dirty="0">
                <a:latin typeface="Calibri" panose="020F0502020204030204" pitchFamily="34" charset="0"/>
                <a:cs typeface="Calibri" panose="020F0502020204030204" pitchFamily="34" charset="0"/>
              </a:rPr>
              <a:t>All rights reserved. No part of this documentation may be reproduced or transmitted in any form or by any means, electronic or mechanical, including photocopying, scanning, recording, downloading or uploading on to a computer or any information storage or retrieval system without prior written permission of Osteopaths For Industry Ltd.  Any unauthorised or restricted act in relation to this publication may result in civil proceedings and/or criminal prosecution.</a:t>
            </a:r>
          </a:p>
        </p:txBody>
      </p:sp>
      <p:sp>
        <p:nvSpPr>
          <p:cNvPr id="26628" name="Text Box 4"/>
          <p:cNvSpPr txBox="1">
            <a:spLocks noChangeArrowheads="1"/>
          </p:cNvSpPr>
          <p:nvPr/>
        </p:nvSpPr>
        <p:spPr bwMode="auto">
          <a:xfrm>
            <a:off x="7519988" y="1238250"/>
            <a:ext cx="2444750" cy="45720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spcBef>
                <a:spcPct val="50000"/>
              </a:spcBef>
            </a:pPr>
            <a:endParaRPr lang="en-US" altLang="en-US">
              <a:latin typeface="Times New Roman" pitchFamily="18" charset="0"/>
            </a:endParaRPr>
          </a:p>
        </p:txBody>
      </p:sp>
      <p:sp>
        <p:nvSpPr>
          <p:cNvPr id="2" name="Rectangle 1"/>
          <p:cNvSpPr/>
          <p:nvPr/>
        </p:nvSpPr>
        <p:spPr bwMode="auto">
          <a:xfrm>
            <a:off x="0" y="4005064"/>
            <a:ext cx="12192000" cy="1800200"/>
          </a:xfrm>
          <a:prstGeom prst="rect">
            <a:avLst/>
          </a:prstGeom>
          <a:gradFill flip="none" rotWithShape="1">
            <a:gsLst>
              <a:gs pos="0">
                <a:srgbClr val="C00000"/>
              </a:gs>
              <a:gs pos="100000">
                <a:schemeClr val="bg1">
                  <a:lumMod val="85000"/>
                </a:schemeClr>
              </a:gs>
            </a:gsLst>
            <a:lin ang="0" scaled="0"/>
            <a:tileRect/>
          </a:gra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endParaRPr lang="en-GB">
              <a:solidFill>
                <a:schemeClr val="tx1"/>
              </a:solidFill>
              <a:latin typeface="Verdana" pitchFamily="34"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2868" b="-2541"/>
          <a:stretch/>
        </p:blipFill>
        <p:spPr bwMode="auto">
          <a:xfrm rot="538055">
            <a:off x="5644549" y="3451894"/>
            <a:ext cx="4213139" cy="28531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a:off x="1847528" y="4199310"/>
            <a:ext cx="3456384" cy="1461939"/>
          </a:xfrm>
          <a:prstGeom prst="rect">
            <a:avLst/>
          </a:prstGeom>
          <a:noFill/>
        </p:spPr>
        <p:txBody>
          <a:bodyPr wrap="square" rtlCol="0">
            <a:spAutoFit/>
          </a:bodyPr>
          <a:lstStyle/>
          <a:p>
            <a:r>
              <a:rPr lang="en-GB" sz="3000" b="1" dirty="0">
                <a:solidFill>
                  <a:schemeClr val="bg1"/>
                </a:solidFill>
                <a:effectLst>
                  <a:outerShdw blurRad="50800" dist="38100" dir="18900000" algn="bl" rotWithShape="0">
                    <a:prstClr val="black">
                      <a:alpha val="40000"/>
                    </a:prstClr>
                  </a:outerShdw>
                </a:effectLst>
                <a:latin typeface="Calibri" panose="020F0502020204030204" pitchFamily="34" charset="0"/>
                <a:cs typeface="Calibri" panose="020F0502020204030204" pitchFamily="34" charset="0"/>
              </a:rPr>
              <a:t>Keep up to date </a:t>
            </a:r>
          </a:p>
          <a:p>
            <a:r>
              <a:rPr lang="en-GB" sz="2600" dirty="0">
                <a:solidFill>
                  <a:schemeClr val="bg1"/>
                </a:solidFill>
                <a:effectLst>
                  <a:outerShdw blurRad="50800" dist="38100" dir="18900000" algn="bl" rotWithShape="0">
                    <a:prstClr val="black">
                      <a:alpha val="40000"/>
                    </a:prstClr>
                  </a:outerShdw>
                </a:effectLst>
                <a:latin typeface="Calibri" panose="020F0502020204030204" pitchFamily="34" charset="0"/>
                <a:cs typeface="Calibri" panose="020F0502020204030204" pitchFamily="34" charset="0"/>
              </a:rPr>
              <a:t>Visit us on the web</a:t>
            </a:r>
          </a:p>
          <a:p>
            <a:r>
              <a:rPr lang="en-GB" sz="3300" b="1" dirty="0">
                <a:solidFill>
                  <a:schemeClr val="accent2">
                    <a:lumMod val="20000"/>
                    <a:lumOff val="80000"/>
                  </a:schemeClr>
                </a:solidFill>
                <a:effectLst>
                  <a:outerShdw blurRad="50800" dist="38100" dir="18900000" algn="bl" rotWithShape="0">
                    <a:prstClr val="black">
                      <a:alpha val="40000"/>
                    </a:prstClr>
                  </a:outerShdw>
                </a:effectLst>
                <a:latin typeface="Calibri" panose="020F0502020204030204" pitchFamily="34" charset="0"/>
                <a:cs typeface="Calibri" panose="020F0502020204030204" pitchFamily="34" charset="0"/>
                <a:hlinkClick r:id="rId4"/>
              </a:rPr>
              <a:t>ofi.co.uk</a:t>
            </a:r>
            <a:endParaRPr lang="en-GB" sz="3300" b="1" dirty="0">
              <a:solidFill>
                <a:schemeClr val="accent2">
                  <a:lumMod val="20000"/>
                  <a:lumOff val="80000"/>
                </a:schemeClr>
              </a:solidFill>
              <a:effectLst>
                <a:outerShdw blurRad="50800" dist="38100" dir="18900000" algn="bl" rotWithShape="0">
                  <a:prstClr val="black">
                    <a:alpha val="40000"/>
                  </a:prstClr>
                </a:outerShdw>
              </a:effectLst>
              <a:latin typeface="Calibri" panose="020F0502020204030204" pitchFamily="34" charset="0"/>
              <a:cs typeface="Calibri" panose="020F0502020204030204" pitchFamily="34"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FA0A17-8E1B-4B3A-AABD-FFEBE6354143}"/>
              </a:ext>
            </a:extLst>
          </p:cNvPr>
          <p:cNvSpPr/>
          <p:nvPr/>
        </p:nvSpPr>
        <p:spPr>
          <a:xfrm>
            <a:off x="487419" y="797224"/>
            <a:ext cx="5501250" cy="615553"/>
          </a:xfrm>
          <a:prstGeom prst="rect">
            <a:avLst/>
          </a:prstGeom>
        </p:spPr>
        <p:txBody>
          <a:bodyPr wrap="none">
            <a:spAutoFit/>
          </a:body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The ‘cost’ of workplace injury</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12C94A71-21A8-489D-8441-0DFB21EEE802}"/>
              </a:ext>
            </a:extLst>
          </p:cNvPr>
          <p:cNvSpPr txBox="1"/>
          <p:nvPr/>
        </p:nvSpPr>
        <p:spPr>
          <a:xfrm>
            <a:off x="609600" y="1412777"/>
            <a:ext cx="8210307" cy="369332"/>
          </a:xfrm>
          <a:prstGeom prst="rect">
            <a:avLst/>
          </a:prstGeom>
          <a:noFill/>
        </p:spPr>
        <p:txBody>
          <a:bodyPr wrap="square" rtlCol="0">
            <a:spAutoFit/>
          </a:bodyPr>
          <a:lstStyle/>
          <a:p>
            <a:pPr algn="l"/>
            <a:r>
              <a:rPr lang="en-GB" sz="18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Summary statistics for Great Britain</a:t>
            </a:r>
          </a:p>
        </p:txBody>
      </p:sp>
      <p:sp>
        <p:nvSpPr>
          <p:cNvPr id="12" name="TextBox 4">
            <a:extLst>
              <a:ext uri="{FF2B5EF4-FFF2-40B4-BE49-F238E27FC236}">
                <a16:creationId xmlns:a16="http://schemas.microsoft.com/office/drawing/2014/main" id="{BEABDD91-8187-46E3-B7DD-5D2D4A6367BD}"/>
              </a:ext>
            </a:extLst>
          </p:cNvPr>
          <p:cNvSpPr txBox="1"/>
          <p:nvPr/>
        </p:nvSpPr>
        <p:spPr>
          <a:xfrm>
            <a:off x="6312024" y="1725619"/>
            <a:ext cx="5169550" cy="628650"/>
          </a:xfrm>
          <a:prstGeom prst="rect">
            <a:avLst/>
          </a:prstGeom>
          <a:noFill/>
        </p:spPr>
        <p:txBody>
          <a:bodyPr wrap="square" rtlCol="0">
            <a:noAutofit/>
          </a:bodyPr>
          <a:lstStyle/>
          <a:p>
            <a:pPr algn="ctr" fontAlgn="base">
              <a:spcAft>
                <a:spcPts val="0"/>
              </a:spcAft>
            </a:pPr>
            <a:r>
              <a:rPr lang="en-GB" sz="1800" b="1" kern="1200" dirty="0">
                <a:solidFill>
                  <a:srgbClr val="262626"/>
                </a:solidFill>
                <a:effectLst/>
                <a:latin typeface="Open Sans" panose="020B0606030504020204" pitchFamily="34" charset="0"/>
                <a:ea typeface="Open Sans" panose="020B0606030504020204" pitchFamily="34" charset="0"/>
              </a:rPr>
              <a:t>Most common causes of workplace injury</a:t>
            </a:r>
            <a:br>
              <a:rPr lang="en-GB" sz="1600" b="1" kern="1200" dirty="0">
                <a:solidFill>
                  <a:srgbClr val="262626"/>
                </a:solidFill>
                <a:effectLst/>
                <a:latin typeface="Open Sans" panose="020B0606030504020204" pitchFamily="34" charset="0"/>
                <a:ea typeface="Open Sans" panose="020B0606030504020204" pitchFamily="34" charset="0"/>
              </a:rPr>
            </a:br>
            <a:r>
              <a:rPr lang="en-GB" sz="1300" kern="1200" dirty="0">
                <a:solidFill>
                  <a:srgbClr val="262626"/>
                </a:solidFill>
                <a:effectLst/>
                <a:latin typeface="Open Sans" panose="020B0606030504020204" pitchFamily="34" charset="0"/>
                <a:ea typeface="Open Sans" panose="020B0606030504020204" pitchFamily="34" charset="0"/>
              </a:rPr>
              <a:t>(non-fatal injuries, 2017-2020)</a:t>
            </a:r>
            <a:endParaRPr lang="en-GB" sz="1200" dirty="0">
              <a:effectLst/>
              <a:latin typeface="Times New Roman" panose="02020603050405020304" pitchFamily="18" charset="0"/>
              <a:ea typeface="Times New Roman" panose="02020603050405020304" pitchFamily="18" charset="0"/>
            </a:endParaRPr>
          </a:p>
        </p:txBody>
      </p:sp>
      <p:sp>
        <p:nvSpPr>
          <p:cNvPr id="13" name="TextBox 5">
            <a:extLst>
              <a:ext uri="{FF2B5EF4-FFF2-40B4-BE49-F238E27FC236}">
                <a16:creationId xmlns:a16="http://schemas.microsoft.com/office/drawing/2014/main" id="{E7893D22-8C9A-4572-BD1E-5DE3F902DCEE}"/>
              </a:ext>
            </a:extLst>
          </p:cNvPr>
          <p:cNvSpPr txBox="1"/>
          <p:nvPr/>
        </p:nvSpPr>
        <p:spPr>
          <a:xfrm>
            <a:off x="5670048" y="6351131"/>
            <a:ext cx="5746617" cy="246221"/>
          </a:xfrm>
          <a:prstGeom prst="rect">
            <a:avLst/>
          </a:prstGeom>
          <a:noFill/>
        </p:spPr>
        <p:txBody>
          <a:bodyPr wrap="square" rtlCol="0">
            <a:spAutoFit/>
          </a:bodyPr>
          <a:lstStyle/>
          <a:p>
            <a:pPr algn="ctr" fontAlgn="base">
              <a:spcAft>
                <a:spcPts val="0"/>
              </a:spcAft>
            </a:pPr>
            <a:r>
              <a:rPr lang="en-GB" sz="10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Source: Labour Force Survey (LFS) self-reported workplace non-fatal injuries, 2017/18 to 2019/20.</a:t>
            </a:r>
            <a:endParaRPr lang="en-GB" sz="1600" b="1" dirty="0">
              <a:effectLst/>
              <a:latin typeface="Calibri" panose="020F0502020204030204" pitchFamily="34" charset="0"/>
              <a:ea typeface="Times New Roman" panose="02020603050405020304" pitchFamily="18"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B5E1ED70-E2A9-426D-96A8-2F5659870352}"/>
              </a:ext>
            </a:extLst>
          </p:cNvPr>
          <p:cNvCxnSpPr>
            <a:cxnSpLocks/>
          </p:cNvCxnSpPr>
          <p:nvPr/>
        </p:nvCxnSpPr>
        <p:spPr bwMode="auto">
          <a:xfrm>
            <a:off x="5303912" y="1782109"/>
            <a:ext cx="0" cy="4794040"/>
          </a:xfrm>
          <a:prstGeom prst="line">
            <a:avLst/>
          </a:prstGeom>
          <a:solidFill>
            <a:schemeClr val="accent1"/>
          </a:solidFill>
          <a:ln w="19050" cap="flat" cmpd="sng" algn="ctr">
            <a:solidFill>
              <a:schemeClr val="bg1">
                <a:lumMod val="75000"/>
              </a:schemeClr>
            </a:solidFill>
            <a:prstDash val="sysDot"/>
            <a:round/>
            <a:headEnd type="none" w="med" len="med"/>
            <a:tailEnd type="none" w="med" len="med"/>
          </a:ln>
          <a:effectLst/>
        </p:spPr>
      </p:cxnSp>
      <p:graphicFrame>
        <p:nvGraphicFramePr>
          <p:cNvPr id="15" name="Chart 14">
            <a:extLst>
              <a:ext uri="{FF2B5EF4-FFF2-40B4-BE49-F238E27FC236}">
                <a16:creationId xmlns:a16="http://schemas.microsoft.com/office/drawing/2014/main" id="{80D29EB9-4F74-4B62-961A-9754F142007E}"/>
              </a:ext>
            </a:extLst>
          </p:cNvPr>
          <p:cNvGraphicFramePr/>
          <p:nvPr>
            <p:extLst>
              <p:ext uri="{D42A27DB-BD31-4B8C-83A1-F6EECF244321}">
                <p14:modId xmlns:p14="http://schemas.microsoft.com/office/powerpoint/2010/main" val="801598473"/>
              </p:ext>
            </p:extLst>
          </p:nvPr>
        </p:nvGraphicFramePr>
        <p:xfrm>
          <a:off x="5519936" y="2455266"/>
          <a:ext cx="6260465" cy="3895865"/>
        </p:xfrm>
        <a:graphic>
          <a:graphicData uri="http://schemas.openxmlformats.org/drawingml/2006/chart">
            <c:chart xmlns:c="http://schemas.openxmlformats.org/drawingml/2006/chart" xmlns:r="http://schemas.openxmlformats.org/officeDocument/2006/relationships" r:id="rId3"/>
          </a:graphicData>
        </a:graphic>
      </p:graphicFrame>
      <p:pic>
        <p:nvPicPr>
          <p:cNvPr id="16" name="Picture 15">
            <a:extLst>
              <a:ext uri="{FF2B5EF4-FFF2-40B4-BE49-F238E27FC236}">
                <a16:creationId xmlns:a16="http://schemas.microsoft.com/office/drawing/2014/main" id="{801CE11F-46DB-4432-9115-4B414E019971}"/>
              </a:ext>
            </a:extLst>
          </p:cNvPr>
          <p:cNvPicPr/>
          <p:nvPr/>
        </p:nvPicPr>
        <p:blipFill>
          <a:blip r:embed="rId4">
            <a:extLst>
              <a:ext uri="{28A0092B-C50C-407E-A947-70E740481C1C}">
                <a14:useLocalDpi xmlns:a14="http://schemas.microsoft.com/office/drawing/2010/main" val="0"/>
              </a:ext>
            </a:extLst>
          </a:blip>
          <a:stretch>
            <a:fillRect/>
          </a:stretch>
        </p:blipFill>
        <p:spPr>
          <a:xfrm>
            <a:off x="557479" y="2174293"/>
            <a:ext cx="2095500" cy="1688465"/>
          </a:xfrm>
          <a:prstGeom prst="rect">
            <a:avLst/>
          </a:prstGeom>
          <a:ln>
            <a:solidFill>
              <a:schemeClr val="tx1">
                <a:lumMod val="65000"/>
                <a:lumOff val="35000"/>
              </a:schemeClr>
            </a:solidFill>
          </a:ln>
        </p:spPr>
      </p:pic>
      <p:pic>
        <p:nvPicPr>
          <p:cNvPr id="17" name="Picture 16">
            <a:extLst>
              <a:ext uri="{FF2B5EF4-FFF2-40B4-BE49-F238E27FC236}">
                <a16:creationId xmlns:a16="http://schemas.microsoft.com/office/drawing/2014/main" id="{7DB6A61D-CBBB-4C0F-836E-0BC2AAB9F866}"/>
              </a:ext>
            </a:extLst>
          </p:cNvPr>
          <p:cNvPicPr/>
          <p:nvPr/>
        </p:nvPicPr>
        <p:blipFill>
          <a:blip r:embed="rId5">
            <a:extLst>
              <a:ext uri="{28A0092B-C50C-407E-A947-70E740481C1C}">
                <a14:useLocalDpi xmlns:a14="http://schemas.microsoft.com/office/drawing/2010/main" val="0"/>
              </a:ext>
            </a:extLst>
          </a:blip>
          <a:stretch>
            <a:fillRect/>
          </a:stretch>
        </p:blipFill>
        <p:spPr>
          <a:xfrm>
            <a:off x="2933743" y="3238538"/>
            <a:ext cx="2082137" cy="1807630"/>
          </a:xfrm>
          <a:prstGeom prst="rect">
            <a:avLst/>
          </a:prstGeom>
          <a:ln>
            <a:solidFill>
              <a:schemeClr val="tx1">
                <a:lumMod val="65000"/>
                <a:lumOff val="35000"/>
              </a:schemeClr>
            </a:solidFill>
          </a:ln>
        </p:spPr>
      </p:pic>
      <p:pic>
        <p:nvPicPr>
          <p:cNvPr id="18" name="Picture 17">
            <a:extLst>
              <a:ext uri="{FF2B5EF4-FFF2-40B4-BE49-F238E27FC236}">
                <a16:creationId xmlns:a16="http://schemas.microsoft.com/office/drawing/2014/main" id="{5961E826-FE5D-46F2-AD6E-DF489AD9E888}"/>
              </a:ext>
            </a:extLst>
          </p:cNvPr>
          <p:cNvPicPr/>
          <p:nvPr/>
        </p:nvPicPr>
        <p:blipFill>
          <a:blip r:embed="rId6">
            <a:extLst>
              <a:ext uri="{28A0092B-C50C-407E-A947-70E740481C1C}">
                <a14:useLocalDpi xmlns:a14="http://schemas.microsoft.com/office/drawing/2010/main" val="0"/>
              </a:ext>
            </a:extLst>
          </a:blip>
          <a:stretch>
            <a:fillRect/>
          </a:stretch>
        </p:blipFill>
        <p:spPr>
          <a:xfrm>
            <a:off x="570834" y="4330816"/>
            <a:ext cx="2082143" cy="1906496"/>
          </a:xfrm>
          <a:prstGeom prst="rect">
            <a:avLst/>
          </a:prstGeom>
          <a:ln>
            <a:solidFill>
              <a:schemeClr val="tx1">
                <a:lumMod val="65000"/>
                <a:lumOff val="35000"/>
              </a:schemeClr>
            </a:solidFill>
          </a:ln>
        </p:spPr>
      </p:pic>
    </p:spTree>
    <p:extLst>
      <p:ext uri="{BB962C8B-B14F-4D97-AF65-F5344CB8AC3E}">
        <p14:creationId xmlns:p14="http://schemas.microsoft.com/office/powerpoint/2010/main" val="2544572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a:extLst>
              <a:ext uri="{FF2B5EF4-FFF2-40B4-BE49-F238E27FC236}">
                <a16:creationId xmlns:a16="http://schemas.microsoft.com/office/drawing/2014/main" id="{FD80AC78-0946-4D62-8A93-390F072981DA}"/>
              </a:ext>
            </a:extLst>
          </p:cNvPr>
          <p:cNvSpPr txBox="1">
            <a:spLocks noChangeArrowheads="1"/>
          </p:cNvSpPr>
          <p:nvPr/>
        </p:nvSpPr>
        <p:spPr bwMode="auto">
          <a:xfrm>
            <a:off x="479376" y="727343"/>
            <a:ext cx="655272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Focus on musculoskeletal disorders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013C722E-B78A-4D66-8F4A-F9412EF3957E}"/>
              </a:ext>
            </a:extLst>
          </p:cNvPr>
          <p:cNvSpPr/>
          <p:nvPr/>
        </p:nvSpPr>
        <p:spPr bwMode="auto">
          <a:xfrm>
            <a:off x="8544271" y="5269585"/>
            <a:ext cx="3240349" cy="967728"/>
          </a:xfrm>
          <a:prstGeom prst="rect">
            <a:avLst/>
          </a:prstGeom>
          <a:solidFill>
            <a:srgbClr val="F1B2C3">
              <a:alpha val="30196"/>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endParaRPr lang="en-GB" sz="2400" dirty="0">
              <a:latin typeface="Verdana" pitchFamily="34" charset="0"/>
            </a:endParaRPr>
          </a:p>
        </p:txBody>
      </p:sp>
      <p:sp>
        <p:nvSpPr>
          <p:cNvPr id="15" name="Rectangle 14">
            <a:extLst>
              <a:ext uri="{FF2B5EF4-FFF2-40B4-BE49-F238E27FC236}">
                <a16:creationId xmlns:a16="http://schemas.microsoft.com/office/drawing/2014/main" id="{C67DF360-C1F3-48C4-B776-88C329051697}"/>
              </a:ext>
            </a:extLst>
          </p:cNvPr>
          <p:cNvSpPr/>
          <p:nvPr/>
        </p:nvSpPr>
        <p:spPr bwMode="auto">
          <a:xfrm>
            <a:off x="4967196" y="5223179"/>
            <a:ext cx="3145028" cy="1079387"/>
          </a:xfrm>
          <a:prstGeom prst="rect">
            <a:avLst/>
          </a:prstGeom>
          <a:solidFill>
            <a:srgbClr val="F1B2C3">
              <a:alpha val="30196"/>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endParaRPr lang="en-GB" sz="2400">
              <a:latin typeface="Verdana" pitchFamily="34" charset="0"/>
            </a:endParaRPr>
          </a:p>
        </p:txBody>
      </p:sp>
      <p:sp>
        <p:nvSpPr>
          <p:cNvPr id="16" name="TextBox 15">
            <a:extLst>
              <a:ext uri="{FF2B5EF4-FFF2-40B4-BE49-F238E27FC236}">
                <a16:creationId xmlns:a16="http://schemas.microsoft.com/office/drawing/2014/main" id="{531F3F1D-DAB4-43CD-AB1C-8E0AE78EF67F}"/>
              </a:ext>
            </a:extLst>
          </p:cNvPr>
          <p:cNvSpPr txBox="1"/>
          <p:nvPr/>
        </p:nvSpPr>
        <p:spPr>
          <a:xfrm>
            <a:off x="4984794" y="5182645"/>
            <a:ext cx="3089190" cy="1123384"/>
          </a:xfrm>
          <a:prstGeom prst="rect">
            <a:avLst/>
          </a:prstGeom>
          <a:noFill/>
        </p:spPr>
        <p:txBody>
          <a:bodyPr wrap="square" rtlCol="0">
            <a:spAutoFit/>
          </a:bodyPr>
          <a:lstStyle/>
          <a:p>
            <a:r>
              <a:rPr lang="en-GB" sz="2800" b="1" dirty="0">
                <a:solidFill>
                  <a:srgbClr val="711430"/>
                </a:solidFill>
                <a:latin typeface="Open Sans" panose="020B0606030504020204" pitchFamily="34" charset="0"/>
                <a:ea typeface="Open Sans" panose="020B0606030504020204" pitchFamily="34" charset="0"/>
                <a:cs typeface="Open Sans" panose="020B0606030504020204" pitchFamily="34" charset="0"/>
              </a:rPr>
              <a:t>480,000</a:t>
            </a:r>
            <a:br>
              <a:rPr lang="en-GB" dirty="0">
                <a:latin typeface="Open Sans" panose="020B0606030504020204" pitchFamily="34" charset="0"/>
                <a:ea typeface="Open Sans" panose="020B0606030504020204" pitchFamily="34" charset="0"/>
                <a:cs typeface="Open Sans" panose="020B0606030504020204" pitchFamily="34" charset="0"/>
              </a:rPr>
            </a:br>
            <a:r>
              <a:rPr lang="en-GB" sz="13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workers suffering </a:t>
            </a:r>
            <a:r>
              <a:rPr lang="en-GB" sz="1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from work-related </a:t>
            </a:r>
            <a:br>
              <a:rPr lang="en-GB" sz="1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en-GB" sz="13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musculoskeletal disorders</a:t>
            </a:r>
            <a:r>
              <a:rPr lang="en-GB" sz="1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br>
              <a:rPr lang="en-GB" sz="1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en-GB" sz="1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(new or long-standing) in 2019/20</a:t>
            </a:r>
          </a:p>
        </p:txBody>
      </p:sp>
      <p:sp>
        <p:nvSpPr>
          <p:cNvPr id="17" name="TextBox 16">
            <a:extLst>
              <a:ext uri="{FF2B5EF4-FFF2-40B4-BE49-F238E27FC236}">
                <a16:creationId xmlns:a16="http://schemas.microsoft.com/office/drawing/2014/main" id="{0A42AF83-7E47-4314-A68E-52F7D2B5682D}"/>
              </a:ext>
            </a:extLst>
          </p:cNvPr>
          <p:cNvSpPr txBox="1"/>
          <p:nvPr/>
        </p:nvSpPr>
        <p:spPr>
          <a:xfrm>
            <a:off x="8555580" y="5272285"/>
            <a:ext cx="3229047" cy="923330"/>
          </a:xfrm>
          <a:prstGeom prst="rect">
            <a:avLst/>
          </a:prstGeom>
          <a:noFill/>
        </p:spPr>
        <p:txBody>
          <a:bodyPr wrap="square" rtlCol="0">
            <a:spAutoFit/>
          </a:bodyPr>
          <a:lstStyle/>
          <a:p>
            <a:r>
              <a:rPr lang="en-GB" sz="2800" b="1" dirty="0">
                <a:solidFill>
                  <a:srgbClr val="711430"/>
                </a:solidFill>
                <a:latin typeface="Open Sans" panose="020B0606030504020204" pitchFamily="34" charset="0"/>
                <a:ea typeface="Open Sans" panose="020B0606030504020204" pitchFamily="34" charset="0"/>
                <a:cs typeface="Open Sans" panose="020B0606030504020204" pitchFamily="34" charset="0"/>
              </a:rPr>
              <a:t>8.9 million</a:t>
            </a:r>
            <a:br>
              <a:rPr lang="en-GB" dirty="0">
                <a:latin typeface="Open Sans" panose="020B0606030504020204" pitchFamily="34" charset="0"/>
                <a:ea typeface="Open Sans" panose="020B0606030504020204" pitchFamily="34" charset="0"/>
                <a:cs typeface="Open Sans" panose="020B0606030504020204" pitchFamily="34" charset="0"/>
              </a:rPr>
            </a:br>
            <a:r>
              <a:rPr lang="en-GB" sz="13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working days lost </a:t>
            </a:r>
            <a:r>
              <a:rPr lang="en-GB" sz="1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due to work-related </a:t>
            </a:r>
            <a:br>
              <a:rPr lang="en-GB" sz="1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en-GB" sz="13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musculoskeletal disorders</a:t>
            </a:r>
            <a:r>
              <a:rPr lang="en-GB" sz="1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in 2019/20</a:t>
            </a:r>
          </a:p>
        </p:txBody>
      </p:sp>
      <p:cxnSp>
        <p:nvCxnSpPr>
          <p:cNvPr id="18" name="Straight Connector 17">
            <a:extLst>
              <a:ext uri="{FF2B5EF4-FFF2-40B4-BE49-F238E27FC236}">
                <a16:creationId xmlns:a16="http://schemas.microsoft.com/office/drawing/2014/main" id="{24FF5B91-E87B-45D4-87D1-4287FC61B8C3}"/>
              </a:ext>
            </a:extLst>
          </p:cNvPr>
          <p:cNvCxnSpPr>
            <a:cxnSpLocks/>
          </p:cNvCxnSpPr>
          <p:nvPr/>
        </p:nvCxnSpPr>
        <p:spPr bwMode="auto">
          <a:xfrm>
            <a:off x="8328248" y="5241973"/>
            <a:ext cx="0" cy="1060593"/>
          </a:xfrm>
          <a:prstGeom prst="line">
            <a:avLst/>
          </a:prstGeom>
          <a:solidFill>
            <a:schemeClr val="accent1"/>
          </a:solidFill>
          <a:ln w="19050" cap="flat" cmpd="sng" algn="ctr">
            <a:solidFill>
              <a:schemeClr val="bg1">
                <a:lumMod val="75000"/>
              </a:schemeClr>
            </a:solidFill>
            <a:prstDash val="sysDot"/>
            <a:round/>
            <a:headEnd type="none" w="med" len="med"/>
            <a:tailEnd type="none" w="med" len="med"/>
          </a:ln>
          <a:effectLst/>
        </p:spPr>
      </p:cxnSp>
      <p:sp>
        <p:nvSpPr>
          <p:cNvPr id="19" name="TextBox 18">
            <a:extLst>
              <a:ext uri="{FF2B5EF4-FFF2-40B4-BE49-F238E27FC236}">
                <a16:creationId xmlns:a16="http://schemas.microsoft.com/office/drawing/2014/main" id="{5E48A026-AF20-4C2E-8C33-8BAAA3DCCC66}"/>
              </a:ext>
            </a:extLst>
          </p:cNvPr>
          <p:cNvSpPr txBox="1"/>
          <p:nvPr/>
        </p:nvSpPr>
        <p:spPr>
          <a:xfrm>
            <a:off x="4799856" y="6366520"/>
            <a:ext cx="7073617" cy="246221"/>
          </a:xfrm>
          <a:prstGeom prst="rect">
            <a:avLst/>
          </a:prstGeom>
          <a:noFill/>
        </p:spPr>
        <p:txBody>
          <a:bodyPr wrap="square" rtlCol="0">
            <a:spAutoFit/>
          </a:bodyPr>
          <a:lstStyle/>
          <a:p>
            <a:pPr algn="ctr"/>
            <a:r>
              <a:rPr lang="en-GB" sz="1000" b="1" dirty="0">
                <a:latin typeface="Calibri" panose="020F0502020204030204" pitchFamily="34" charset="0"/>
                <a:cs typeface="Calibri" panose="020F0502020204030204" pitchFamily="34" charset="0"/>
              </a:rPr>
              <a:t>Source: Labour Force Survey (LFS), self-report data, published 2020.</a:t>
            </a:r>
          </a:p>
        </p:txBody>
      </p:sp>
      <p:sp>
        <p:nvSpPr>
          <p:cNvPr id="20" name="TextBox 19">
            <a:extLst>
              <a:ext uri="{FF2B5EF4-FFF2-40B4-BE49-F238E27FC236}">
                <a16:creationId xmlns:a16="http://schemas.microsoft.com/office/drawing/2014/main" id="{BDC3DBCE-7D38-475F-AAF5-FB8FCF65C426}"/>
              </a:ext>
            </a:extLst>
          </p:cNvPr>
          <p:cNvSpPr txBox="1"/>
          <p:nvPr/>
        </p:nvSpPr>
        <p:spPr>
          <a:xfrm>
            <a:off x="443483" y="1690930"/>
            <a:ext cx="3996333" cy="4832092"/>
          </a:xfrm>
          <a:prstGeom prst="rect">
            <a:avLst/>
          </a:prstGeom>
          <a:noFill/>
        </p:spPr>
        <p:txBody>
          <a:bodyPr wrap="square" rtlCol="0">
            <a:spAutoFit/>
          </a:bodyPr>
          <a:lstStyle/>
          <a:p>
            <a:pPr marL="285750" indent="-285750" algn="l">
              <a:buFont typeface="Wingdings" panose="05000000000000000000" pitchFamily="2" charset="2"/>
              <a:buChar char="§"/>
            </a:pPr>
            <a:r>
              <a:rPr lang="en-GB" sz="1400" dirty="0">
                <a:latin typeface="Calibri" panose="020F0502020204030204" pitchFamily="34" charset="0"/>
                <a:cs typeface="Calibri" panose="020F0502020204030204" pitchFamily="34" charset="0"/>
              </a:rPr>
              <a:t>The total number of workers suffering from work-related musculoskeletal disorders in 2019/20 was 480,000 out of a total of 1.6 million for all reported new and long-standing cases of work-related ill health; this represents 30% of the total. [Note: Stress, depression, or anxiety account for 51% of the total.]</a:t>
            </a:r>
          </a:p>
          <a:p>
            <a:pPr marL="285750" indent="-285750" algn="l">
              <a:buFont typeface="Wingdings" panose="05000000000000000000" pitchFamily="2" charset="2"/>
              <a:buChar char="§"/>
            </a:pPr>
            <a:endParaRPr lang="en-GB" sz="1400" dirty="0">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
            </a:pPr>
            <a:r>
              <a:rPr lang="en-GB" sz="1400" dirty="0">
                <a:latin typeface="Calibri" panose="020F0502020204030204" pitchFamily="34" charset="0"/>
                <a:cs typeface="Calibri" panose="020F0502020204030204" pitchFamily="34" charset="0"/>
              </a:rPr>
              <a:t>In 2019/20 an estimated 8.9 million working days were lost due to work-related musculoskeletal disorders. This equates to an average of 18.4 days lost per case, and this represents 27% of all working days lost due to work-related ill health. </a:t>
            </a:r>
            <a:br>
              <a:rPr lang="en-GB" sz="1400" dirty="0">
                <a:latin typeface="Calibri" panose="020F0502020204030204" pitchFamily="34" charset="0"/>
                <a:cs typeface="Calibri" panose="020F0502020204030204" pitchFamily="34" charset="0"/>
              </a:rPr>
            </a:br>
            <a:r>
              <a:rPr lang="en-GB" sz="1400" dirty="0">
                <a:latin typeface="Calibri" panose="020F0502020204030204" pitchFamily="34" charset="0"/>
                <a:cs typeface="Calibri" panose="020F0502020204030204" pitchFamily="34" charset="0"/>
              </a:rPr>
              <a:t>[Source: Labour Force Survey.]</a:t>
            </a:r>
          </a:p>
          <a:p>
            <a:pPr marL="285750" indent="-285750" algn="l">
              <a:buFont typeface="Wingdings" panose="05000000000000000000" pitchFamily="2" charset="2"/>
              <a:buChar char="§"/>
            </a:pPr>
            <a:endParaRPr lang="en-GB" sz="1400" dirty="0">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
            </a:pPr>
            <a:r>
              <a:rPr lang="en-GB" sz="1400" dirty="0">
                <a:latin typeface="Calibri" panose="020F0502020204030204" pitchFamily="34" charset="0"/>
                <a:cs typeface="Calibri" panose="020F0502020204030204" pitchFamily="34" charset="0"/>
              </a:rPr>
              <a:t>In any given month, about one third of the UK adult population will suffer from back pain. About 80% of the UK population will suffer significant back pain at some time in their lives. After coughs and colds, lower back pain is the most common reason for GP visits.</a:t>
            </a:r>
          </a:p>
        </p:txBody>
      </p:sp>
      <p:graphicFrame>
        <p:nvGraphicFramePr>
          <p:cNvPr id="21" name="Chart 20">
            <a:extLst>
              <a:ext uri="{FF2B5EF4-FFF2-40B4-BE49-F238E27FC236}">
                <a16:creationId xmlns:a16="http://schemas.microsoft.com/office/drawing/2014/main" id="{211AFFB5-8A70-4538-BE31-8944329818BB}"/>
              </a:ext>
            </a:extLst>
          </p:cNvPr>
          <p:cNvGraphicFramePr/>
          <p:nvPr/>
        </p:nvGraphicFramePr>
        <p:xfrm>
          <a:off x="4786252" y="1674401"/>
          <a:ext cx="3325972" cy="31227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a:extLst>
              <a:ext uri="{FF2B5EF4-FFF2-40B4-BE49-F238E27FC236}">
                <a16:creationId xmlns:a16="http://schemas.microsoft.com/office/drawing/2014/main" id="{D28698DB-13FC-4B2F-9AD2-56B66BF8AAAB}"/>
              </a:ext>
            </a:extLst>
          </p:cNvPr>
          <p:cNvGraphicFramePr/>
          <p:nvPr/>
        </p:nvGraphicFramePr>
        <p:xfrm>
          <a:off x="8458660" y="1661841"/>
          <a:ext cx="3325972" cy="313531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id="{B8F12F6F-DC77-4368-938C-8899D7DA3B5F}"/>
              </a:ext>
            </a:extLst>
          </p:cNvPr>
          <p:cNvSpPr txBox="1">
            <a:spLocks noChangeArrowheads="1"/>
          </p:cNvSpPr>
          <p:nvPr/>
        </p:nvSpPr>
        <p:spPr bwMode="auto">
          <a:xfrm>
            <a:off x="407368" y="836712"/>
            <a:ext cx="655272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Focus on musculoskeletal disorders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7" name="Text Box 2">
            <a:extLst>
              <a:ext uri="{FF2B5EF4-FFF2-40B4-BE49-F238E27FC236}">
                <a16:creationId xmlns:a16="http://schemas.microsoft.com/office/drawing/2014/main" id="{F9DBFBAD-B8FA-4F3C-B211-E17CFE49C53A}"/>
              </a:ext>
            </a:extLst>
          </p:cNvPr>
          <p:cNvSpPr txBox="1">
            <a:spLocks noChangeArrowheads="1"/>
          </p:cNvSpPr>
          <p:nvPr/>
        </p:nvSpPr>
        <p:spPr bwMode="auto">
          <a:xfrm>
            <a:off x="1520974" y="5876503"/>
            <a:ext cx="2990850" cy="504825"/>
          </a:xfrm>
          <a:prstGeom prst="rect">
            <a:avLst/>
          </a:prstGeom>
          <a:noFill/>
          <a:ln w="9525">
            <a:noFill/>
            <a:miter lim="800000"/>
            <a:headEnd/>
            <a:tailEnd/>
          </a:ln>
        </p:spPr>
        <p:txBody>
          <a:bodyPr rot="0" vert="horz" wrap="square" lIns="91440" tIns="45720" rIns="91440" bIns="45720" anchor="t" anchorCtr="0">
            <a:noAutofit/>
          </a:bodyPr>
          <a:lstStyle/>
          <a:p>
            <a:pPr algn="ctr">
              <a:spcBef>
                <a:spcPts val="600"/>
              </a:spcBef>
              <a:spcAft>
                <a:spcPts val="600"/>
              </a:spcAft>
            </a:pPr>
            <a:r>
              <a:rPr lang="en-GB" sz="1000" b="1" i="0" dirty="0">
                <a:effectLst/>
                <a:latin typeface="Calibri" panose="020F0502020204030204" pitchFamily="34" charset="0"/>
                <a:ea typeface="Times New Roman" panose="02020603050405020304" pitchFamily="18" charset="0"/>
                <a:cs typeface="Calibri" panose="020F0502020204030204" pitchFamily="34" charset="0"/>
              </a:rPr>
              <a:t>Source: Labour Force Survey (LFS) self-reports for period 2019/2020 (published 2020).</a:t>
            </a:r>
            <a:endParaRPr lang="en-GB" sz="10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8" name="Text Box 2">
            <a:extLst>
              <a:ext uri="{FF2B5EF4-FFF2-40B4-BE49-F238E27FC236}">
                <a16:creationId xmlns:a16="http://schemas.microsoft.com/office/drawing/2014/main" id="{AC60562E-9260-4F5A-B2FA-4C3C138990ED}"/>
              </a:ext>
            </a:extLst>
          </p:cNvPr>
          <p:cNvSpPr txBox="1">
            <a:spLocks noChangeArrowheads="1"/>
          </p:cNvSpPr>
          <p:nvPr/>
        </p:nvSpPr>
        <p:spPr bwMode="auto">
          <a:xfrm>
            <a:off x="6993582" y="5876503"/>
            <a:ext cx="2990850" cy="504825"/>
          </a:xfrm>
          <a:prstGeom prst="rect">
            <a:avLst/>
          </a:prstGeom>
          <a:noFill/>
          <a:ln w="9525">
            <a:noFill/>
            <a:miter lim="800000"/>
            <a:headEnd/>
            <a:tailEnd/>
          </a:ln>
        </p:spPr>
        <p:txBody>
          <a:bodyPr rot="0" vert="horz" wrap="square" lIns="91440" tIns="45720" rIns="91440" bIns="45720" anchor="t" anchorCtr="0">
            <a:noAutofit/>
          </a:bodyPr>
          <a:lstStyle/>
          <a:p>
            <a:pPr algn="l">
              <a:spcBef>
                <a:spcPts val="600"/>
              </a:spcBef>
              <a:spcAft>
                <a:spcPts val="600"/>
              </a:spcAft>
            </a:pPr>
            <a:r>
              <a:rPr lang="en-GB" sz="1000" b="1" i="0" dirty="0">
                <a:effectLst/>
                <a:latin typeface="Calibri" panose="020F0502020204030204" pitchFamily="34" charset="0"/>
                <a:ea typeface="Times New Roman" panose="02020603050405020304" pitchFamily="18" charset="0"/>
                <a:cs typeface="Calibri" panose="020F0502020204030204" pitchFamily="34" charset="0"/>
              </a:rPr>
              <a:t>Source: Labour Force Survey (</a:t>
            </a:r>
            <a:r>
              <a:rPr lang="en-GB" sz="1000" b="1" i="0" dirty="0" err="1">
                <a:effectLst/>
                <a:latin typeface="Calibri" panose="020F0502020204030204" pitchFamily="34" charset="0"/>
                <a:ea typeface="Times New Roman" panose="02020603050405020304" pitchFamily="18" charset="0"/>
                <a:cs typeface="Calibri" panose="020F0502020204030204" pitchFamily="34" charset="0"/>
              </a:rPr>
              <a:t>LFS</a:t>
            </a:r>
            <a:r>
              <a:rPr lang="en-GB" sz="1000" b="1" i="0" dirty="0">
                <a:effectLst/>
                <a:latin typeface="Calibri" panose="020F0502020204030204" pitchFamily="34" charset="0"/>
                <a:ea typeface="Times New Roman" panose="02020603050405020304" pitchFamily="18" charset="0"/>
                <a:cs typeface="Calibri" panose="020F0502020204030204" pitchFamily="34" charset="0"/>
              </a:rPr>
              <a:t>) 3-year average 2009/10 – 2011/12 (The latest analysis available).</a:t>
            </a:r>
            <a:endParaRPr lang="en-GB" sz="1000" b="1" dirty="0">
              <a:effectLst/>
              <a:latin typeface="Calibri" panose="020F0502020204030204" pitchFamily="34" charset="0"/>
              <a:ea typeface="Times New Roman" panose="02020603050405020304" pitchFamily="18" charset="0"/>
              <a:cs typeface="Calibri" panose="020F0502020204030204" pitchFamily="34" charset="0"/>
            </a:endParaRPr>
          </a:p>
        </p:txBody>
      </p:sp>
      <p:graphicFrame>
        <p:nvGraphicFramePr>
          <p:cNvPr id="9" name="Chart 8">
            <a:extLst>
              <a:ext uri="{FF2B5EF4-FFF2-40B4-BE49-F238E27FC236}">
                <a16:creationId xmlns:a16="http://schemas.microsoft.com/office/drawing/2014/main" id="{98D6ED44-724B-499C-A027-BA570065606F}"/>
              </a:ext>
            </a:extLst>
          </p:cNvPr>
          <p:cNvGraphicFramePr/>
          <p:nvPr/>
        </p:nvGraphicFramePr>
        <p:xfrm>
          <a:off x="1127448" y="1844824"/>
          <a:ext cx="4176464" cy="3960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7E04F00D-AD64-450B-BC78-E833358F9BFC}"/>
              </a:ext>
            </a:extLst>
          </p:cNvPr>
          <p:cNvGraphicFramePr/>
          <p:nvPr/>
        </p:nvGraphicFramePr>
        <p:xfrm>
          <a:off x="6112745" y="1844824"/>
          <a:ext cx="4303735" cy="39604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88433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540486" y="764705"/>
            <a:ext cx="684212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MHOR 1992 - Employers Duties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8" name="Text Box 7"/>
          <p:cNvSpPr txBox="1">
            <a:spLocks noChangeArrowheads="1"/>
          </p:cNvSpPr>
          <p:nvPr/>
        </p:nvSpPr>
        <p:spPr bwMode="auto">
          <a:xfrm>
            <a:off x="623392" y="1484784"/>
            <a:ext cx="10585176" cy="417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lnSpc>
                <a:spcPct val="150000"/>
              </a:lnSpc>
            </a:pPr>
            <a:r>
              <a:rPr lang="en-GB" altLang="en-US" sz="3000" b="1" dirty="0">
                <a:latin typeface="Calibri" panose="020F0502020204030204" pitchFamily="34" charset="0"/>
                <a:cs typeface="Calibri" panose="020F0502020204030204" pitchFamily="34" charset="0"/>
              </a:rPr>
              <a:t>Employers are legally required to:</a:t>
            </a:r>
          </a:p>
          <a:p>
            <a:pPr marL="457200" indent="-457200" algn="l">
              <a:lnSpc>
                <a:spcPct val="150000"/>
              </a:lnSpc>
              <a:buFont typeface="Arial" panose="020B0604020202020204" pitchFamily="34" charset="0"/>
              <a:buChar char="•"/>
            </a:pPr>
            <a:r>
              <a:rPr lang="en-GB" altLang="en-US" sz="3000" dirty="0">
                <a:latin typeface="Calibri" panose="020F0502020204030204" pitchFamily="34" charset="0"/>
                <a:cs typeface="Calibri" panose="020F0502020204030204" pitchFamily="34" charset="0"/>
              </a:rPr>
              <a:t>Avoid hazardous manual handling operations</a:t>
            </a:r>
          </a:p>
          <a:p>
            <a:pPr marL="457200" indent="-457200" algn="l">
              <a:lnSpc>
                <a:spcPct val="150000"/>
              </a:lnSpc>
              <a:buFont typeface="Arial" panose="020B0604020202020204" pitchFamily="34" charset="0"/>
              <a:buChar char="•"/>
            </a:pPr>
            <a:r>
              <a:rPr lang="en-GB" altLang="en-US" sz="3000" dirty="0">
                <a:latin typeface="Calibri" panose="020F0502020204030204" pitchFamily="34" charset="0"/>
                <a:cs typeface="Calibri" panose="020F0502020204030204" pitchFamily="34" charset="0"/>
              </a:rPr>
              <a:t>Make suitable and sufficient assessment of risks</a:t>
            </a:r>
          </a:p>
          <a:p>
            <a:pPr marL="457200" indent="-457200" algn="l">
              <a:lnSpc>
                <a:spcPct val="150000"/>
              </a:lnSpc>
              <a:buFont typeface="Arial" panose="020B0604020202020204" pitchFamily="34" charset="0"/>
              <a:buChar char="•"/>
            </a:pPr>
            <a:r>
              <a:rPr lang="en-GB" altLang="en-US" sz="3000" dirty="0">
                <a:latin typeface="Calibri" panose="020F0502020204030204" pitchFamily="34" charset="0"/>
                <a:cs typeface="Calibri" panose="020F0502020204030204" pitchFamily="34" charset="0"/>
              </a:rPr>
              <a:t>Reduce risk to lowest reasonably practicable level</a:t>
            </a:r>
          </a:p>
          <a:p>
            <a:pPr marL="457200" indent="-457200" algn="l">
              <a:lnSpc>
                <a:spcPct val="150000"/>
              </a:lnSpc>
              <a:buFont typeface="Arial" panose="020B0604020202020204" pitchFamily="34" charset="0"/>
              <a:buChar char="•"/>
            </a:pPr>
            <a:r>
              <a:rPr lang="en-GB" altLang="en-US" sz="3000" dirty="0">
                <a:latin typeface="Calibri" panose="020F0502020204030204" pitchFamily="34" charset="0"/>
                <a:cs typeface="Calibri" panose="020F0502020204030204" pitchFamily="34" charset="0"/>
              </a:rPr>
              <a:t>Provide general info, or precise information where reasonably practicable, on the weight and distribution of the load.</a:t>
            </a:r>
            <a:endParaRPr lang="en-US" altLang="en-US" sz="3000" dirty="0">
              <a:latin typeface="Calibri" panose="020F0502020204030204" pitchFamily="34" charset="0"/>
              <a:cs typeface="Calibri" panose="020F0502020204030204" pitchFamily="34"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480270" y="754694"/>
            <a:ext cx="820896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MHOR 1992 - Employees Duties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7" name="Text Box 6"/>
          <p:cNvSpPr txBox="1">
            <a:spLocks noChangeArrowheads="1"/>
          </p:cNvSpPr>
          <p:nvPr/>
        </p:nvSpPr>
        <p:spPr bwMode="auto">
          <a:xfrm>
            <a:off x="551384" y="1484784"/>
            <a:ext cx="10369152" cy="52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lnSpc>
                <a:spcPct val="150000"/>
              </a:lnSpc>
            </a:pPr>
            <a:r>
              <a:rPr lang="en-GB" altLang="en-US" sz="2700" b="1" dirty="0">
                <a:latin typeface="Calibri" panose="020F0502020204030204" pitchFamily="34" charset="0"/>
                <a:cs typeface="Calibri" panose="020F0502020204030204" pitchFamily="34" charset="0"/>
              </a:rPr>
              <a:t>Employees are legally required to:</a:t>
            </a:r>
            <a:endParaRPr lang="en-GB" altLang="en-US" sz="270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GB" altLang="en-US" sz="2700" dirty="0">
                <a:latin typeface="Calibri" panose="020F0502020204030204" pitchFamily="34" charset="0"/>
                <a:cs typeface="Calibri" panose="020F0502020204030204" pitchFamily="34" charset="0"/>
              </a:rPr>
              <a:t>Take reasonable care of their own health and safety and that of their colleagues and clients.</a:t>
            </a:r>
          </a:p>
          <a:p>
            <a:pPr marL="342900" indent="-342900" algn="l">
              <a:buFont typeface="Arial" panose="020B0604020202020204" pitchFamily="34" charset="0"/>
              <a:buChar char="•"/>
            </a:pPr>
            <a:endParaRPr lang="en-GB" altLang="en-US" sz="270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GB" altLang="en-US" sz="2700" dirty="0">
                <a:latin typeface="Calibri" panose="020F0502020204030204" pitchFamily="34" charset="0"/>
                <a:cs typeface="Calibri" panose="020F0502020204030204" pitchFamily="34" charset="0"/>
              </a:rPr>
              <a:t>Use available work and safety equipment, in accordance with the training and instruction provided.</a:t>
            </a:r>
          </a:p>
          <a:p>
            <a:pPr marL="342900" indent="-342900" algn="l">
              <a:buFont typeface="Arial" panose="020B0604020202020204" pitchFamily="34" charset="0"/>
              <a:buChar char="•"/>
            </a:pPr>
            <a:endParaRPr lang="en-GB" altLang="en-US" sz="270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GB" altLang="en-US" sz="2700" dirty="0">
                <a:latin typeface="Calibri" panose="020F0502020204030204" pitchFamily="34" charset="0"/>
                <a:cs typeface="Calibri" panose="020F0502020204030204" pitchFamily="34" charset="0"/>
              </a:rPr>
              <a:t>Follow appropriate systems of work laid down by the employer in their manual handling policy.</a:t>
            </a:r>
          </a:p>
          <a:p>
            <a:pPr marL="342900" indent="-342900" algn="l">
              <a:buFont typeface="Arial" panose="020B0604020202020204" pitchFamily="34" charset="0"/>
              <a:buChar char="•"/>
            </a:pPr>
            <a:endParaRPr lang="en-GB" altLang="en-US" sz="270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GB" altLang="en-US" sz="2700" dirty="0">
                <a:latin typeface="Calibri" panose="020F0502020204030204" pitchFamily="34" charset="0"/>
                <a:cs typeface="Calibri" panose="020F0502020204030204" pitchFamily="34" charset="0"/>
              </a:rPr>
              <a:t>Use proper channels to inform management of possible hazards or shortcomings in manual handling activities.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51384" y="671154"/>
            <a:ext cx="8137028" cy="647799"/>
          </a:xfrm>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Risk Assessment Filter</a:t>
            </a:r>
            <a:endParaRPr lang="en-US" altLang="en-US" sz="3400" b="1" dirty="0">
              <a:solidFill>
                <a:srgbClr val="002664"/>
              </a:solidFill>
              <a:latin typeface="Calibri" panose="020F0502020204030204" pitchFamily="34" charset="0"/>
              <a:cs typeface="Calibri" panose="020F0502020204030204" pitchFamily="34" charset="0"/>
            </a:endParaRPr>
          </a:p>
        </p:txBody>
      </p:sp>
      <p:pic>
        <p:nvPicPr>
          <p:cNvPr id="1024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5521" y="1648544"/>
            <a:ext cx="86963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a:extLst>
              <a:ext uri="{FF2B5EF4-FFF2-40B4-BE49-F238E27FC236}">
                <a16:creationId xmlns:a16="http://schemas.microsoft.com/office/drawing/2014/main" id="{3A02D7DB-9D89-42E0-92B5-6DF4D6B9F8A6}"/>
              </a:ext>
            </a:extLst>
          </p:cNvPr>
          <p:cNvSpPr txBox="1">
            <a:spLocks noChangeArrowheads="1"/>
          </p:cNvSpPr>
          <p:nvPr/>
        </p:nvSpPr>
        <p:spPr bwMode="auto">
          <a:xfrm>
            <a:off x="3842274" y="6536728"/>
            <a:ext cx="411522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eaLnBrk="1" hangingPunct="1"/>
            <a:r>
              <a:rPr lang="en-GB" altLang="en-US" sz="900" i="1" dirty="0"/>
              <a:t>Image source: </a:t>
            </a:r>
            <a:r>
              <a:rPr lang="en-GB" altLang="en-US" sz="900" i="1" dirty="0" err="1"/>
              <a:t>HSE</a:t>
            </a:r>
            <a:r>
              <a:rPr lang="en-GB" altLang="en-US" sz="900" i="1" dirty="0"/>
              <a:t> Manual Handling Operations Regulations 1992</a:t>
            </a: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433</TotalTime>
  <Words>5138</Words>
  <Application>Microsoft Office PowerPoint</Application>
  <PresentationFormat>Widescreen</PresentationFormat>
  <Paragraphs>407</Paragraphs>
  <Slides>30</Slides>
  <Notes>30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Calibri</vt:lpstr>
      <vt:lpstr>Calibri Light</vt:lpstr>
      <vt:lpstr>Humanst521 BT</vt:lpstr>
      <vt:lpstr>Open Sans</vt:lpstr>
      <vt:lpstr>Roboto</vt:lpstr>
      <vt:lpstr>Times New Roman</vt:lpstr>
      <vt:lpstr>Verdana</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 Assessment Filter</vt:lpstr>
      <vt:lpstr>Pushing or Pulling Static Loads</vt:lpstr>
      <vt:lpstr>PowerPoint Presentation</vt:lpstr>
      <vt:lpstr>PowerPoint Presentation</vt:lpstr>
      <vt:lpstr>PowerPoint Presentation</vt:lpstr>
      <vt:lpstr>PowerPoint Presentation</vt:lpstr>
      <vt:lpstr>Spinal Anatomy in detail</vt:lpstr>
      <vt:lpstr>The Disc In Action</vt:lpstr>
      <vt:lpstr>PowerPoint Presentation</vt:lpstr>
      <vt:lpstr>PowerPoint Presentation</vt:lpstr>
      <vt:lpstr>PowerPoint Presentation</vt:lpstr>
      <vt:lpstr>PowerPoint Presentation</vt:lpstr>
      <vt:lpstr>PowerPoint Presentation</vt:lpstr>
      <vt:lpstr>Causes of Back Pain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melanies</dc:creator>
  <cp:lastModifiedBy>Stephen Teasdale</cp:lastModifiedBy>
  <cp:revision>119</cp:revision>
  <dcterms:created xsi:type="dcterms:W3CDTF">2008-12-22T15:11:27Z</dcterms:created>
  <dcterms:modified xsi:type="dcterms:W3CDTF">2022-01-18T13:57:31Z</dcterms:modified>
</cp:coreProperties>
</file>